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57" r:id="rId3"/>
    <p:sldId id="259" r:id="rId4"/>
    <p:sldId id="315" r:id="rId5"/>
    <p:sldId id="267" r:id="rId6"/>
    <p:sldId id="281" r:id="rId7"/>
    <p:sldId id="304" r:id="rId8"/>
    <p:sldId id="313" r:id="rId9"/>
    <p:sldId id="306" r:id="rId10"/>
    <p:sldId id="305" r:id="rId11"/>
    <p:sldId id="312" r:id="rId12"/>
    <p:sldId id="314" r:id="rId13"/>
    <p:sldId id="291" r:id="rId14"/>
    <p:sldId id="294" r:id="rId15"/>
    <p:sldId id="268" r:id="rId16"/>
    <p:sldId id="299" r:id="rId17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33">
          <p15:clr>
            <a:srgbClr val="A4A3A4"/>
          </p15:clr>
        </p15:guide>
        <p15:guide id="4" pos="1537">
          <p15:clr>
            <a:srgbClr val="A4A3A4"/>
          </p15:clr>
        </p15:guide>
        <p15:guide id="5" orient="horz" pos="2656">
          <p15:clr>
            <a:srgbClr val="A4A3A4"/>
          </p15:clr>
        </p15:guide>
        <p15:guide id="6" pos="21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589C"/>
    <a:srgbClr val="663300"/>
    <a:srgbClr val="0000FF"/>
    <a:srgbClr val="F35B5B"/>
    <a:srgbClr val="CFCFCF"/>
    <a:srgbClr val="E3E4E6"/>
    <a:srgbClr val="004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4" autoAdjust="0"/>
    <p:restoredTop sz="94639" autoAdjust="0"/>
  </p:normalViewPr>
  <p:slideViewPr>
    <p:cSldViewPr snapToGrid="0">
      <p:cViewPr varScale="1">
        <p:scale>
          <a:sx n="78" d="100"/>
          <a:sy n="78" d="100"/>
        </p:scale>
        <p:origin x="1464" y="62"/>
      </p:cViewPr>
      <p:guideLst>
        <p:guide orient="horz" pos="2160"/>
        <p:guide pos="2880"/>
        <p:guide orient="horz" pos="2033"/>
        <p:guide pos="1537"/>
        <p:guide orient="horz" pos="2656"/>
        <p:guide pos="2183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E43D87C-F337-4312-9733-7212A4627E8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62678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004D95"/>
                </a:solidFill>
                <a:latin typeface="Verdana" pitchFamily="96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004D95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E17BEB70-38F1-448A-A40D-7806662FAE3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8080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ＭＳ Ｐゴシック" pitchFamily="96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004D95"/>
        </a:solidFill>
        <a:latin typeface="Verdana" pitchFamily="96" charset="0"/>
        <a:ea typeface="ＭＳ Ｐゴシック" pitchFamily="96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ＭＳ Ｐゴシック" pitchFamily="96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ＭＳ Ｐゴシック" pitchFamily="96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ＭＳ Ｐゴシック" pitchFamily="96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4D95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7803C0-4BB9-4F84-AC61-1F2DAF6E7F59}" type="slidenum">
              <a:rPr lang="de-DE" altLang="de-DE" sz="1000" smtClean="0">
                <a:solidFill>
                  <a:srgbClr val="004D95"/>
                </a:solidFill>
              </a:rPr>
              <a:pPr>
                <a:spcBef>
                  <a:spcPct val="0"/>
                </a:spcBef>
              </a:pPr>
              <a:t>1</a:t>
            </a:fld>
            <a:endParaRPr lang="de-DE" altLang="de-DE" sz="1000" dirty="0">
              <a:solidFill>
                <a:srgbClr val="004D95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7BEB70-38F1-448A-A40D-7806662FAE3B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6457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7BEB70-38F1-448A-A40D-7806662FAE3B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645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175"/>
            <a:ext cx="9144000" cy="6858000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Line 18"/>
          <p:cNvSpPr>
            <a:spLocks noChangeShapeType="1"/>
          </p:cNvSpPr>
          <p:nvPr/>
        </p:nvSpPr>
        <p:spPr bwMode="auto">
          <a:xfrm>
            <a:off x="-36513" y="6086475"/>
            <a:ext cx="92884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6" name="Bild 11" descr="GFZ-LogoNeu_eng_neg_1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32525"/>
            <a:ext cx="7572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HG_LOGO_Neg_CMYK_eng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303963"/>
            <a:ext cx="1019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2057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362200"/>
            <a:ext cx="8839200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0828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379" y="288757"/>
            <a:ext cx="8839200" cy="617621"/>
          </a:xfrm>
        </p:spPr>
        <p:txBody>
          <a:bodyPr/>
          <a:lstStyle>
            <a:lvl1pPr>
              <a:defRPr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243263"/>
            <a:ext cx="8839200" cy="4471737"/>
          </a:xfrm>
        </p:spPr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07336" y="6516688"/>
            <a:ext cx="838200" cy="341312"/>
          </a:xfrm>
          <a:ln/>
        </p:spPr>
        <p:txBody>
          <a:bodyPr/>
          <a:lstStyle>
            <a:lvl1pPr>
              <a:defRPr>
                <a:solidFill>
                  <a:srgbClr val="00589C"/>
                </a:solidFill>
              </a:defRPr>
            </a:lvl1pPr>
          </a:lstStyle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0156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1676400"/>
            <a:ext cx="4343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343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BCF15-B02E-4099-9312-423A364BC9E2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9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04CB9-691B-4F45-ADE2-AF48471C0C26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1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DB7A6-BDB6-4E19-99FB-76F37DF51DDF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3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1D024-36DF-4CDF-8938-D3B10599BA55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5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4F7F6-5498-45FA-A70D-816FD4FFE7D5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3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76400"/>
            <a:ext cx="8839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516688"/>
            <a:ext cx="5410200" cy="3413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16688"/>
            <a:ext cx="838200" cy="3413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AD1B027-B0BA-4311-9EA4-809096D8EB22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2" name="Line 12"/>
          <p:cNvSpPr>
            <a:spLocks noChangeShapeType="1"/>
          </p:cNvSpPr>
          <p:nvPr/>
        </p:nvSpPr>
        <p:spPr bwMode="auto">
          <a:xfrm>
            <a:off x="0" y="6086475"/>
            <a:ext cx="9144000" cy="0"/>
          </a:xfrm>
          <a:prstGeom prst="line">
            <a:avLst/>
          </a:prstGeom>
          <a:noFill/>
          <a:ln w="6350">
            <a:solidFill>
              <a:srgbClr val="004D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1" name="Bild 10" descr="GFZ-LogoNeu_eng_4c.ep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35700"/>
            <a:ext cx="765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Bild 4" descr="HG_LOGO_Pos_CMYK_eng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291263"/>
            <a:ext cx="1084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ＭＳ Ｐゴシック" pitchFamily="96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ＭＳ Ｐゴシック" pitchFamily="96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ＭＳ Ｐゴシック" pitchFamily="96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ＭＳ Ｐゴシック" pitchFamily="96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589C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13" Type="http://schemas.openxmlformats.org/officeDocument/2006/relationships/image" Target="../media/image47.tiff"/><Relationship Id="rId3" Type="http://schemas.openxmlformats.org/officeDocument/2006/relationships/image" Target="../media/image38.tiff"/><Relationship Id="rId7" Type="http://schemas.microsoft.com/office/2007/relationships/hdphoto" Target="../media/hdphoto1.wdp"/><Relationship Id="rId12" Type="http://schemas.openxmlformats.org/officeDocument/2006/relationships/image" Target="../media/image4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tiff"/><Relationship Id="rId5" Type="http://schemas.openxmlformats.org/officeDocument/2006/relationships/image" Target="../media/image40.tiff"/><Relationship Id="rId10" Type="http://schemas.openxmlformats.org/officeDocument/2006/relationships/image" Target="../media/image44.tiff"/><Relationship Id="rId4" Type="http://schemas.openxmlformats.org/officeDocument/2006/relationships/image" Target="../media/image39.tiff"/><Relationship Id="rId9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12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5" Type="http://schemas.openxmlformats.org/officeDocument/2006/relationships/image" Target="../media/image9.tiff"/><Relationship Id="rId10" Type="http://schemas.openxmlformats.org/officeDocument/2006/relationships/image" Target="../media/image14.tiff"/><Relationship Id="rId4" Type="http://schemas.openxmlformats.org/officeDocument/2006/relationships/image" Target="../media/image8.png"/><Relationship Id="rId9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81704"/>
            <a:ext cx="8839200" cy="2057400"/>
          </a:xfrm>
        </p:spPr>
        <p:txBody>
          <a:bodyPr/>
          <a:lstStyle/>
          <a:p>
            <a:r>
              <a:rPr lang="en-US" b="1" dirty="0"/>
              <a:t>Decompensative gravity anomalies reveal the structure of the upper crust of Antarctica.</a:t>
            </a: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778250"/>
            <a:ext cx="8839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/>
              <a:t>By</a:t>
            </a:r>
            <a:r>
              <a:rPr lang="de-DE" dirty="0"/>
              <a:t> C. Haeger</a:t>
            </a:r>
            <a:r>
              <a:rPr lang="de-DE" baseline="30000" dirty="0"/>
              <a:t>1,2</a:t>
            </a:r>
            <a:r>
              <a:rPr lang="de-DE" dirty="0"/>
              <a:t>, M. Kaban</a:t>
            </a:r>
            <a:r>
              <a:rPr lang="de-DE" baseline="30000" dirty="0"/>
              <a:t>1</a:t>
            </a:r>
            <a:endParaRPr lang="de-DE" dirty="0"/>
          </a:p>
          <a:p>
            <a:pPr eaLnBrk="1" hangingPunct="1">
              <a:defRPr/>
            </a:pPr>
            <a:endParaRPr lang="de-DE" dirty="0"/>
          </a:p>
          <a:p>
            <a:pPr eaLnBrk="1" hangingPunct="1">
              <a:defRPr/>
            </a:pPr>
            <a:r>
              <a:rPr lang="en-US" dirty="0"/>
              <a:t>June 4, 2019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99393" y="6247310"/>
            <a:ext cx="8666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aseline="30000" dirty="0">
                <a:solidFill>
                  <a:schemeClr val="bg1"/>
                </a:solidFill>
              </a:rPr>
              <a:t>1</a:t>
            </a:r>
            <a:r>
              <a:rPr lang="en-US" sz="1200" dirty="0">
                <a:solidFill>
                  <a:schemeClr val="bg1"/>
                </a:solidFill>
              </a:rPr>
              <a:t>GFZ German Research Centre for Geosciences, Potsdam, Germany. </a:t>
            </a:r>
          </a:p>
          <a:p>
            <a:pPr algn="ctr"/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Free University Berlin, Germany. 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Decompensative </a:t>
            </a:r>
            <a:r>
              <a:rPr lang="de-DE" dirty="0" err="1"/>
              <a:t>Anomalies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10</a:t>
            </a:fld>
            <a:endParaRPr lang="de-DE" altLang="de-DE">
              <a:solidFill>
                <a:schemeClr val="tx1"/>
              </a:solidFill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73" y="959053"/>
            <a:ext cx="5326443" cy="507536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412436" y="5684894"/>
            <a:ext cx="17315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/>
              <a:t>[Haeger </a:t>
            </a:r>
            <a:r>
              <a:rPr lang="de-DE" sz="1050" dirty="0" err="1"/>
              <a:t>and</a:t>
            </a:r>
            <a:r>
              <a:rPr lang="de-DE" sz="1050" dirty="0"/>
              <a:t> Kaban 2019]</a:t>
            </a:r>
          </a:p>
        </p:txBody>
      </p:sp>
    </p:spTree>
    <p:extLst>
      <p:ext uri="{BB962C8B-B14F-4D97-AF65-F5344CB8AC3E}">
        <p14:creationId xmlns:p14="http://schemas.microsoft.com/office/powerpoint/2010/main" val="3152761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 Interpretation – Sediment </a:t>
            </a:r>
            <a:r>
              <a:rPr lang="de-DE" dirty="0" err="1"/>
              <a:t>thickness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11</a:t>
            </a:fld>
            <a:endParaRPr lang="de-DE" altLang="de-DE">
              <a:solidFill>
                <a:schemeClr val="tx1"/>
              </a:solidFill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05" y="925068"/>
            <a:ext cx="4204544" cy="511256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52401" y="1310862"/>
            <a:ext cx="430634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kern="0" dirty="0"/>
              <a:t>Sediment thickness estimates by converting negative decompensative anomalies as purely caused by sediments</a:t>
            </a:r>
          </a:p>
          <a:p>
            <a:r>
              <a:rPr lang="en-US" altLang="en-US" kern="0" dirty="0"/>
              <a:t>Variation of density with depth varies for different basins; unknown for Antarctica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kern="0" dirty="0"/>
              <a:t>Using standard density-depth curves for continental and oceanic basins</a:t>
            </a:r>
          </a:p>
          <a:p>
            <a:r>
              <a:rPr lang="en-US" altLang="en-US" kern="0" dirty="0"/>
              <a:t>Grounded ice causes further compaction</a:t>
            </a:r>
          </a:p>
          <a:p>
            <a:pPr marL="0" indent="0">
              <a:buNone/>
            </a:pPr>
            <a:endParaRPr lang="en-US" altLang="en-US" sz="1050" kern="0" dirty="0"/>
          </a:p>
          <a:p>
            <a:pPr lvl="4"/>
            <a:endParaRPr lang="en-US" altLang="en-US" kern="0" dirty="0"/>
          </a:p>
          <a:p>
            <a:pPr marL="0" indent="0">
              <a:buNone/>
            </a:pPr>
            <a:endParaRPr lang="de-DE" altLang="en-US" kern="0" dirty="0"/>
          </a:p>
        </p:txBody>
      </p:sp>
      <p:sp>
        <p:nvSpPr>
          <p:cNvPr id="17" name="Textfeld 16"/>
          <p:cNvSpPr txBox="1"/>
          <p:nvPr/>
        </p:nvSpPr>
        <p:spPr>
          <a:xfrm>
            <a:off x="7412436" y="5684894"/>
            <a:ext cx="17315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/>
              <a:t>[Haeger </a:t>
            </a:r>
            <a:r>
              <a:rPr lang="de-DE" sz="1050" dirty="0" err="1"/>
              <a:t>and</a:t>
            </a:r>
            <a:r>
              <a:rPr lang="de-DE" sz="1050" dirty="0"/>
              <a:t> Kaban 2019]</a:t>
            </a:r>
          </a:p>
        </p:txBody>
      </p:sp>
    </p:spTree>
    <p:extLst>
      <p:ext uri="{BB962C8B-B14F-4D97-AF65-F5344CB8AC3E}">
        <p14:creationId xmlns:p14="http://schemas.microsoft.com/office/powerpoint/2010/main" val="302222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 Interpretation – Sediment </a:t>
            </a:r>
            <a:r>
              <a:rPr lang="de-DE" dirty="0" err="1"/>
              <a:t>thickness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12</a:t>
            </a:fld>
            <a:endParaRPr lang="de-DE" altLang="de-DE">
              <a:solidFill>
                <a:schemeClr val="tx1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" y="1395438"/>
            <a:ext cx="9073008" cy="429774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412436" y="5684894"/>
            <a:ext cx="17315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/>
              <a:t>[Haeger </a:t>
            </a:r>
            <a:r>
              <a:rPr lang="de-DE" sz="1050" dirty="0" err="1"/>
              <a:t>and</a:t>
            </a:r>
            <a:r>
              <a:rPr lang="de-DE" sz="1050" dirty="0"/>
              <a:t> Kaban 2019]</a:t>
            </a:r>
          </a:p>
        </p:txBody>
      </p:sp>
    </p:spTree>
    <p:extLst>
      <p:ext uri="{BB962C8B-B14F-4D97-AF65-F5344CB8AC3E}">
        <p14:creationId xmlns:p14="http://schemas.microsoft.com/office/powerpoint/2010/main" val="3202722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9. </a:t>
            </a:r>
            <a:r>
              <a:rPr lang="en-US" dirty="0"/>
              <a:t>Conclusions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106307"/>
            <a:ext cx="8921262" cy="3150577"/>
          </a:xfrm>
        </p:spPr>
        <p:txBody>
          <a:bodyPr/>
          <a:lstStyle/>
          <a:p>
            <a:pPr lvl="0">
              <a:spcAft>
                <a:spcPts val="600"/>
              </a:spcAft>
            </a:pPr>
            <a:r>
              <a:rPr lang="en-US" dirty="0"/>
              <a:t>The decompensative correction over Antarctica reaches values of up to ±70mGal. Hence, neglecting this effect would lead to misinterpretation of upper crustal structures.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Negative decompensative anomalies are translated into sediment thickness, which is still largely unknown for Antarctica.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The obtained results depend on unknown density-depth relationships in specific basins.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The sedimentary thickness in the Filchner-Ronne Ice Shelf, the northern Wilkes Subglacial Basin and the Lambert Graben well-corresponds to existing seismic determinations, which confirms reliability of the results.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Further sedimentary deposits that were previously not or only partially mapped are detected in both EANT and WANT.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13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92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Data - Gravity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06" y="5151737"/>
            <a:ext cx="2881694" cy="14400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88" y="819985"/>
            <a:ext cx="3600000" cy="360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4"/>
          <a:stretch/>
        </p:blipFill>
        <p:spPr>
          <a:xfrm>
            <a:off x="2728566" y="2413974"/>
            <a:ext cx="3600000" cy="31271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9" y="767767"/>
            <a:ext cx="3600000" cy="3600000"/>
          </a:xfrm>
          <a:prstGeom prst="rect">
            <a:avLst/>
          </a:prstGeom>
        </p:spPr>
      </p:pic>
      <p:sp>
        <p:nvSpPr>
          <p:cNvPr id="9" name="Pfeil nach rechts 8"/>
          <p:cNvSpPr/>
          <p:nvPr/>
        </p:nvSpPr>
        <p:spPr bwMode="auto">
          <a:xfrm rot="1800000">
            <a:off x="3042139" y="3166464"/>
            <a:ext cx="254977" cy="29014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solidFill>
                  <a:srgbClr val="F35B5B"/>
                </a:solidFill>
              </a:ln>
              <a:solidFill>
                <a:srgbClr val="FF0000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 rot="9000000">
            <a:off x="5797060" y="3175257"/>
            <a:ext cx="254977" cy="29014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solidFill>
                  <a:srgbClr val="F35B5B"/>
                </a:solidFill>
              </a:ln>
              <a:solidFill>
                <a:srgbClr val="FF0000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31694" y="4090885"/>
            <a:ext cx="2837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n-lt"/>
              </a:rPr>
              <a:t>EIGEN-6c4</a:t>
            </a:r>
          </a:p>
          <a:p>
            <a:r>
              <a:rPr lang="en-US" sz="1600" dirty="0">
                <a:solidFill>
                  <a:srgbClr val="00589C"/>
                </a:solidFill>
                <a:latin typeface="+mn-lt"/>
              </a:rPr>
              <a:t>Combination of satellite (GRACE, GOCE, LAEGOS) and terrestrial data</a:t>
            </a:r>
          </a:p>
          <a:p>
            <a:r>
              <a:rPr lang="en-US" sz="1600" dirty="0">
                <a:solidFill>
                  <a:srgbClr val="00589C"/>
                </a:solidFill>
                <a:latin typeface="+mn-lt"/>
              </a:rPr>
              <a:t>Resolution: ~200km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791298" y="4087737"/>
            <a:ext cx="31042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n-lt"/>
              </a:rPr>
              <a:t>AntGG</a:t>
            </a:r>
            <a:endParaRPr lang="de-DE" dirty="0">
              <a:latin typeface="+mn-lt"/>
            </a:endParaRPr>
          </a:p>
          <a:p>
            <a:pPr algn="ctr"/>
            <a:r>
              <a:rPr lang="en-US" sz="1600" dirty="0">
                <a:solidFill>
                  <a:srgbClr val="00589C"/>
                </a:solidFill>
                <a:latin typeface="+mn-lt"/>
              </a:rPr>
              <a:t>Compilation of terrestrial (mainly airborne) data</a:t>
            </a:r>
          </a:p>
          <a:p>
            <a:pPr algn="ctr"/>
            <a:endParaRPr lang="en-US" sz="1600" dirty="0">
              <a:solidFill>
                <a:srgbClr val="00589C"/>
              </a:solidFill>
              <a:latin typeface="+mn-lt"/>
            </a:endParaRPr>
          </a:p>
          <a:p>
            <a:pPr algn="ctr"/>
            <a:r>
              <a:rPr lang="en-US" sz="1600" dirty="0">
                <a:solidFill>
                  <a:srgbClr val="00589C"/>
                </a:solidFill>
                <a:latin typeface="+mn-lt"/>
              </a:rPr>
              <a:t>Resolution: up to 10km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6525717" y="5624428"/>
            <a:ext cx="16353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dirty="0" err="1">
                <a:latin typeface="Arial" charset="0"/>
              </a:rPr>
              <a:t>Scheinert</a:t>
            </a:r>
            <a:r>
              <a:rPr lang="de-DE" altLang="en-US" sz="1200" dirty="0">
                <a:latin typeface="Arial" charset="0"/>
              </a:rPr>
              <a:t> et al., 2016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038221" y="5624429"/>
            <a:ext cx="14237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dirty="0" err="1">
                <a:latin typeface="Arial" charset="0"/>
              </a:rPr>
              <a:t>Förste</a:t>
            </a:r>
            <a:r>
              <a:rPr lang="de-DE" altLang="en-US" sz="1200" dirty="0">
                <a:latin typeface="Arial" charset="0"/>
              </a:rPr>
              <a:t> et al., 2014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14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1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Gravity calculations</a:t>
            </a:r>
          </a:p>
        </p:txBody>
      </p:sp>
      <p:pic>
        <p:nvPicPr>
          <p:cNvPr id="10244" name="Picture 8" descr="fig8cartoo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52562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sphe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44675"/>
            <a:ext cx="31686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6875463" y="3860800"/>
            <a:ext cx="72072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15</a:t>
            </a:fld>
            <a:endParaRPr lang="de-DE" alt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Gravity </a:t>
            </a:r>
            <a:r>
              <a:rPr lang="en-US" dirty="0"/>
              <a:t>modeling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92" y="6227351"/>
            <a:ext cx="1245835" cy="48853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7"/>
          <a:stretch/>
        </p:blipFill>
        <p:spPr>
          <a:xfrm>
            <a:off x="-53865" y="1276454"/>
            <a:ext cx="4860000" cy="41505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91" y="5176626"/>
            <a:ext cx="3240000" cy="161904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83" y="5100122"/>
            <a:ext cx="2984048" cy="14911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13239" r="20763" b="13015"/>
          <a:stretch/>
        </p:blipFill>
        <p:spPr>
          <a:xfrm>
            <a:off x="1233117" y="1631996"/>
            <a:ext cx="3882225" cy="380171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25" y="5096089"/>
            <a:ext cx="2984047" cy="149114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t="6398" r="11347" b="15378"/>
          <a:stretch/>
        </p:blipFill>
        <p:spPr>
          <a:xfrm>
            <a:off x="2028238" y="1631995"/>
            <a:ext cx="3730156" cy="380171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583" y="5096090"/>
            <a:ext cx="2984040" cy="149114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8651" r="10326" b="14781"/>
          <a:stretch/>
        </p:blipFill>
        <p:spPr>
          <a:xfrm>
            <a:off x="2743856" y="1721449"/>
            <a:ext cx="3756992" cy="372120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13" y="5087175"/>
            <a:ext cx="2984040" cy="149114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10307" r="9519" b="13992"/>
          <a:stretch/>
        </p:blipFill>
        <p:spPr>
          <a:xfrm>
            <a:off x="3479352" y="1721449"/>
            <a:ext cx="3762301" cy="3679042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8148917" y="1849954"/>
            <a:ext cx="609398" cy="34720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dirty="0" err="1"/>
              <a:t>Freeair</a:t>
            </a:r>
            <a:r>
              <a:rPr lang="de-DE" dirty="0"/>
              <a:t> Gravity </a:t>
            </a:r>
            <a:r>
              <a:rPr lang="de-DE" dirty="0" err="1"/>
              <a:t>Disturbence</a:t>
            </a:r>
            <a:endParaRPr lang="de-DE" dirty="0"/>
          </a:p>
        </p:txBody>
      </p:sp>
      <p:sp>
        <p:nvSpPr>
          <p:cNvPr id="40" name="Textfeld 39"/>
          <p:cNvSpPr txBox="1"/>
          <p:nvPr/>
        </p:nvSpPr>
        <p:spPr>
          <a:xfrm>
            <a:off x="8152232" y="1901743"/>
            <a:ext cx="609398" cy="342838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dirty="0"/>
              <a:t>Gravity </a:t>
            </a:r>
            <a:r>
              <a:rPr lang="de-DE" dirty="0" err="1"/>
              <a:t>Effect</a:t>
            </a:r>
            <a:r>
              <a:rPr lang="de-DE" dirty="0"/>
              <a:t> - </a:t>
            </a:r>
            <a:r>
              <a:rPr lang="de-DE" dirty="0" err="1"/>
              <a:t>Topography</a:t>
            </a:r>
            <a:endParaRPr lang="de-DE" dirty="0"/>
          </a:p>
        </p:txBody>
      </p:sp>
      <p:sp>
        <p:nvSpPr>
          <p:cNvPr id="41" name="Textfeld 40"/>
          <p:cNvSpPr txBox="1"/>
          <p:nvPr/>
        </p:nvSpPr>
        <p:spPr>
          <a:xfrm>
            <a:off x="8145608" y="2533159"/>
            <a:ext cx="609398" cy="235322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dirty="0"/>
              <a:t>Gravity </a:t>
            </a:r>
            <a:r>
              <a:rPr lang="de-DE" dirty="0" err="1"/>
              <a:t>Effect</a:t>
            </a:r>
            <a:r>
              <a:rPr lang="de-DE" dirty="0"/>
              <a:t> - </a:t>
            </a:r>
            <a:r>
              <a:rPr lang="de-DE" dirty="0" err="1"/>
              <a:t>Ice</a:t>
            </a:r>
            <a:endParaRPr lang="de-DE" dirty="0"/>
          </a:p>
        </p:txBody>
      </p:sp>
      <p:sp>
        <p:nvSpPr>
          <p:cNvPr id="42" name="Textfeld 41"/>
          <p:cNvSpPr txBox="1"/>
          <p:nvPr/>
        </p:nvSpPr>
        <p:spPr>
          <a:xfrm>
            <a:off x="8152232" y="2258703"/>
            <a:ext cx="609398" cy="27122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dirty="0"/>
              <a:t>Gravity </a:t>
            </a:r>
            <a:r>
              <a:rPr lang="de-DE" dirty="0" err="1"/>
              <a:t>Effect</a:t>
            </a:r>
            <a:r>
              <a:rPr lang="de-DE" dirty="0"/>
              <a:t> - </a:t>
            </a:r>
            <a:r>
              <a:rPr lang="de-DE" dirty="0" err="1"/>
              <a:t>Water</a:t>
            </a:r>
            <a:endParaRPr lang="de-DE" dirty="0"/>
          </a:p>
        </p:txBody>
      </p:sp>
      <p:sp>
        <p:nvSpPr>
          <p:cNvPr id="43" name="Textfeld 42"/>
          <p:cNvSpPr txBox="1"/>
          <p:nvPr/>
        </p:nvSpPr>
        <p:spPr>
          <a:xfrm>
            <a:off x="8152232" y="1727066"/>
            <a:ext cx="609398" cy="367398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dirty="0"/>
              <a:t>Residual Gravity </a:t>
            </a:r>
            <a:r>
              <a:rPr lang="de-DE" dirty="0" err="1"/>
              <a:t>Disturbance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 rot="17400000">
            <a:off x="2665608" y="120256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/>
              <a:t>Freeair</a:t>
            </a:r>
            <a:endParaRPr lang="de-DE" sz="1800" b="1" dirty="0"/>
          </a:p>
        </p:txBody>
      </p:sp>
      <p:sp>
        <p:nvSpPr>
          <p:cNvPr id="22" name="Textfeld 21"/>
          <p:cNvSpPr txBox="1"/>
          <p:nvPr/>
        </p:nvSpPr>
        <p:spPr>
          <a:xfrm rot="17400000">
            <a:off x="3328467" y="113037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/>
              <a:t>Bedrock</a:t>
            </a:r>
            <a:endParaRPr lang="de-DE" sz="1800" b="1" dirty="0"/>
          </a:p>
        </p:txBody>
      </p:sp>
      <p:sp>
        <p:nvSpPr>
          <p:cNvPr id="25" name="Textfeld 24"/>
          <p:cNvSpPr txBox="1"/>
          <p:nvPr/>
        </p:nvSpPr>
        <p:spPr>
          <a:xfrm rot="17400000">
            <a:off x="4227240" y="1421454"/>
            <a:ext cx="58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/>
              <a:t>Ice</a:t>
            </a:r>
            <a:endParaRPr lang="de-DE" sz="1800" b="1" dirty="0"/>
          </a:p>
        </p:txBody>
      </p:sp>
      <p:sp>
        <p:nvSpPr>
          <p:cNvPr id="26" name="Textfeld 25"/>
          <p:cNvSpPr txBox="1"/>
          <p:nvPr/>
        </p:nvSpPr>
        <p:spPr>
          <a:xfrm rot="17400000">
            <a:off x="4881194" y="1289322"/>
            <a:ext cx="81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/>
              <a:t>Water</a:t>
            </a:r>
            <a:endParaRPr lang="de-DE" sz="1800" b="1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16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 rot="17400000">
            <a:off x="5512548" y="116100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Residual</a:t>
            </a:r>
          </a:p>
        </p:txBody>
      </p:sp>
    </p:spTree>
    <p:extLst>
      <p:ext uri="{BB962C8B-B14F-4D97-AF65-F5344CB8AC3E}">
        <p14:creationId xmlns:p14="http://schemas.microsoft.com/office/powerpoint/2010/main" val="147342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0" grpId="0"/>
      <p:bldP spid="40" grpId="1"/>
      <p:bldP spid="41" grpId="0"/>
      <p:bldP spid="41" grpId="1"/>
      <p:bldP spid="42" grpId="0"/>
      <p:bldP spid="42" grpId="1"/>
      <p:bldP spid="43" grpId="1"/>
      <p:bldP spid="22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379" y="365838"/>
            <a:ext cx="8839200" cy="617621"/>
          </a:xfrm>
        </p:spPr>
        <p:txBody>
          <a:bodyPr/>
          <a:lstStyle/>
          <a:p>
            <a:pPr eaLnBrk="1" hangingPunct="1"/>
            <a:r>
              <a:rPr lang="de-DE" altLang="de-DE" dirty="0"/>
              <a:t>Part </a:t>
            </a:r>
            <a:r>
              <a:rPr lang="de-DE" altLang="de-DE" dirty="0" err="1"/>
              <a:t>of</a:t>
            </a:r>
            <a:r>
              <a:rPr lang="de-DE" altLang="de-DE" dirty="0"/>
              <a:t> Project </a:t>
            </a:r>
            <a:br>
              <a:rPr lang="de-DE" altLang="de-DE" dirty="0"/>
            </a:br>
            <a:r>
              <a:rPr lang="de-DE" altLang="de-DE" dirty="0"/>
              <a:t>MANTIS I/II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642106"/>
            <a:ext cx="8839200" cy="4471737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de-DE" altLang="de-DE" sz="2800" dirty="0"/>
          </a:p>
          <a:p>
            <a:pPr marL="0" indent="0" algn="ctr" eaLnBrk="1" hangingPunct="1">
              <a:buFontTx/>
              <a:buNone/>
            </a:pPr>
            <a:endParaRPr lang="de-DE" altLang="de-DE" sz="2800" dirty="0"/>
          </a:p>
          <a:p>
            <a:pPr marL="0" indent="0" algn="ctr" eaLnBrk="1" hangingPunct="1">
              <a:buFontTx/>
              <a:buNone/>
            </a:pPr>
            <a:endParaRPr lang="de-DE" altLang="de-DE" sz="1400" dirty="0"/>
          </a:p>
          <a:p>
            <a:pPr marL="0" indent="0" algn="ctr" eaLnBrk="1" hangingPunct="1">
              <a:buFontTx/>
              <a:buNone/>
            </a:pPr>
            <a:endParaRPr lang="de-DE" altLang="de-DE" sz="2400" dirty="0"/>
          </a:p>
          <a:p>
            <a:pPr marL="0" indent="0" algn="ctr" eaLnBrk="1" hangingPunct="1">
              <a:buFontTx/>
              <a:buNone/>
            </a:pPr>
            <a:r>
              <a:rPr lang="en-US" altLang="en-US" dirty="0"/>
              <a:t>Thermal, density and rheological model of the lithosphere of Antarctica based on the integration of satellite data and its application to the thermal regime of the ice shield</a:t>
            </a:r>
          </a:p>
          <a:p>
            <a:pPr marL="0" indent="0" algn="ctr" eaLnBrk="1" hangingPunct="1">
              <a:buFontTx/>
              <a:buNone/>
            </a:pPr>
            <a:r>
              <a:rPr lang="de-DE" sz="1800" i="1" dirty="0" err="1">
                <a:solidFill>
                  <a:srgbClr val="00589C"/>
                </a:solidFill>
              </a:rPr>
              <a:t>and</a:t>
            </a:r>
            <a:endParaRPr lang="en-US" sz="1800" i="1" dirty="0">
              <a:solidFill>
                <a:srgbClr val="00589C"/>
              </a:solidFill>
            </a:endParaRPr>
          </a:p>
          <a:p>
            <a:pPr marL="0" indent="0" algn="ctr">
              <a:buNone/>
            </a:pPr>
            <a:r>
              <a:rPr lang="en-US" dirty="0"/>
              <a:t> Dynamic model of a coupled system of the convecting mantle, lithosphere and ice shield of Antarctica </a:t>
            </a:r>
            <a:endParaRPr lang="de-DE" alt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2</a:t>
            </a:fld>
            <a:endParaRPr lang="de-DE" altLang="de-DE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34" y="1273104"/>
            <a:ext cx="1405129" cy="10527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101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8" b="21480"/>
          <a:stretch>
            <a:fillRect/>
          </a:stretch>
        </p:blipFill>
        <p:spPr bwMode="auto">
          <a:xfrm>
            <a:off x="0" y="4378325"/>
            <a:ext cx="91440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1. Motivation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3</a:t>
            </a:fld>
            <a:endParaRPr lang="de-DE" altLang="de-DE" dirty="0">
              <a:solidFill>
                <a:schemeClr val="tx1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6978069" y="5809229"/>
            <a:ext cx="17968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i="1" dirty="0">
                <a:latin typeface="Arial" charset="0"/>
              </a:rPr>
              <a:t>Göller, 2013 </a:t>
            </a:r>
            <a:r>
              <a:rPr lang="de-DE" altLang="en-US" sz="1200" i="1" dirty="0" err="1">
                <a:latin typeface="Arial" charset="0"/>
              </a:rPr>
              <a:t>PhD</a:t>
            </a:r>
            <a:r>
              <a:rPr lang="de-DE" altLang="en-US" sz="1200" i="1" dirty="0">
                <a:latin typeface="Arial" charset="0"/>
              </a:rPr>
              <a:t> </a:t>
            </a:r>
            <a:r>
              <a:rPr lang="de-DE" altLang="en-US" sz="1200" i="1" dirty="0" err="1">
                <a:latin typeface="Arial" charset="0"/>
              </a:rPr>
              <a:t>thesis</a:t>
            </a:r>
            <a:endParaRPr lang="de-DE" altLang="en-US" sz="1200" i="1" dirty="0">
              <a:latin typeface="Arial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7458826" y="1160043"/>
            <a:ext cx="14895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i="1" dirty="0">
                <a:latin typeface="Arial" charset="0"/>
              </a:rPr>
              <a:t>Haeger et al., 2019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1" y="1120038"/>
            <a:ext cx="430634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kern="0" dirty="0"/>
              <a:t>We used gravity data obtain information on flexural rigidity, temperature, density and composition of the Antarctic lithosphere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kern="0" dirty="0"/>
              <a:t>Uncertainty factor: distribution of low density sediments</a:t>
            </a:r>
          </a:p>
          <a:p>
            <a:pPr marL="0" indent="0">
              <a:buNone/>
            </a:pPr>
            <a:endParaRPr lang="en-US" altLang="en-US" sz="1050" kern="0" dirty="0"/>
          </a:p>
          <a:p>
            <a:r>
              <a:rPr lang="en-US" altLang="en-US" kern="0" dirty="0"/>
              <a:t>Next, we will study the link between crustal structures and ice dynamics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kern="0" dirty="0"/>
              <a:t>Strongly influenced by presence of sediments</a:t>
            </a:r>
          </a:p>
          <a:p>
            <a:endParaRPr lang="en-US" altLang="en-US" kern="0" dirty="0"/>
          </a:p>
          <a:p>
            <a:pPr lvl="4"/>
            <a:endParaRPr lang="en-US" altLang="en-US" kern="0" dirty="0"/>
          </a:p>
          <a:p>
            <a:pPr marL="0" indent="0">
              <a:buNone/>
            </a:pPr>
            <a:endParaRPr lang="de-DE" altLang="en-US" kern="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18" y="4198479"/>
            <a:ext cx="1833020" cy="154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624" y="3063391"/>
            <a:ext cx="823060" cy="219529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6560" y="1084529"/>
            <a:ext cx="1290468" cy="1282497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2030" y="2317228"/>
            <a:ext cx="823060" cy="21953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8038" y="1841527"/>
            <a:ext cx="1290468" cy="128249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6560" y="2436099"/>
            <a:ext cx="1290468" cy="1282497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084" y="3655058"/>
            <a:ext cx="823060" cy="219529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24" y="1841528"/>
            <a:ext cx="1290468" cy="1282497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388" y="3062728"/>
            <a:ext cx="823060" cy="219529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9632" y="4213109"/>
            <a:ext cx="1554572" cy="1554572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7" t="73875" r="30647" b="19161"/>
          <a:stretch/>
        </p:blipFill>
        <p:spPr bwMode="auto">
          <a:xfrm>
            <a:off x="5271222" y="5667773"/>
            <a:ext cx="967019" cy="186796"/>
          </a:xfrm>
          <a:prstGeom prst="rect">
            <a:avLst/>
          </a:prstGeom>
        </p:spPr>
      </p:pic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5062203" y="5808877"/>
            <a:ext cx="13532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i="1" dirty="0">
                <a:latin typeface="Arial" charset="0"/>
              </a:rPr>
              <a:t>Chen et al., 2018</a:t>
            </a: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6115733" y="892166"/>
            <a:ext cx="10460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dirty="0" err="1">
                <a:latin typeface="Arial" charset="0"/>
              </a:rPr>
              <a:t>Temperature</a:t>
            </a:r>
            <a:endParaRPr lang="de-DE" altLang="en-US" sz="1200" dirty="0">
              <a:latin typeface="Arial" charset="0"/>
            </a:endParaRP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4964357" y="1634983"/>
            <a:ext cx="1035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dirty="0" err="1">
                <a:latin typeface="Arial" charset="0"/>
              </a:rPr>
              <a:t>Composition</a:t>
            </a:r>
            <a:endParaRPr lang="de-DE" altLang="en-US" sz="1200" dirty="0">
              <a:latin typeface="Arial" charset="0"/>
            </a:endParaRP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7106243" y="1632475"/>
            <a:ext cx="13019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dirty="0">
                <a:latin typeface="Arial" charset="0"/>
              </a:rPr>
              <a:t>Thermal </a:t>
            </a:r>
            <a:r>
              <a:rPr lang="de-DE" altLang="en-US" sz="1200" dirty="0" err="1">
                <a:latin typeface="Arial" charset="0"/>
              </a:rPr>
              <a:t>Density</a:t>
            </a:r>
            <a:endParaRPr lang="de-DE" altLang="en-US" sz="1200" dirty="0">
              <a:latin typeface="Arial" charset="0"/>
            </a:endParaRP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5792985" y="3746558"/>
            <a:ext cx="1665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dirty="0" err="1">
                <a:latin typeface="Arial" charset="0"/>
              </a:rPr>
              <a:t>CompositionalDensity</a:t>
            </a:r>
            <a:endParaRPr lang="de-DE" altLang="en-US" sz="1200" dirty="0">
              <a:latin typeface="Arial" charset="0"/>
            </a:endParaRP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4744376" y="4012273"/>
            <a:ext cx="19985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dirty="0" err="1">
                <a:latin typeface="Arial" charset="0"/>
              </a:rPr>
              <a:t>Effective</a:t>
            </a:r>
            <a:r>
              <a:rPr lang="de-DE" altLang="en-US" sz="1200" dirty="0">
                <a:latin typeface="Arial" charset="0"/>
              </a:rPr>
              <a:t> </a:t>
            </a:r>
            <a:r>
              <a:rPr lang="de-DE" altLang="en-US" sz="1200" dirty="0" err="1">
                <a:latin typeface="Arial" charset="0"/>
              </a:rPr>
              <a:t>Elastic</a:t>
            </a:r>
            <a:r>
              <a:rPr lang="de-DE" altLang="en-US" sz="1200" dirty="0">
                <a:latin typeface="Arial" charset="0"/>
              </a:rPr>
              <a:t> </a:t>
            </a:r>
            <a:r>
              <a:rPr lang="de-DE" altLang="en-US" sz="1200" dirty="0" err="1">
                <a:latin typeface="Arial" charset="0"/>
              </a:rPr>
              <a:t>Thickness</a:t>
            </a:r>
            <a:endParaRPr lang="de-DE" altLang="en-US" sz="1200" dirty="0">
              <a:latin typeface="Arial" charset="0"/>
            </a:endParaRPr>
          </a:p>
        </p:txBody>
      </p:sp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7212107" y="4012661"/>
            <a:ext cx="13287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200" dirty="0" err="1">
                <a:latin typeface="Arial" charset="0"/>
              </a:rPr>
              <a:t>Ice</a:t>
            </a:r>
            <a:r>
              <a:rPr lang="de-DE" altLang="en-US" sz="1200" dirty="0">
                <a:latin typeface="Arial" charset="0"/>
              </a:rPr>
              <a:t> Flow </a:t>
            </a:r>
            <a:r>
              <a:rPr lang="de-DE" altLang="en-US" sz="1200" dirty="0" err="1">
                <a:latin typeface="Arial" charset="0"/>
              </a:rPr>
              <a:t>Velocity</a:t>
            </a:r>
            <a:endParaRPr lang="de-DE" altLang="en-US" sz="12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1. Motivation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4</a:t>
            </a:fld>
            <a:endParaRPr lang="de-DE" altLang="de-DE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1" y="1120038"/>
            <a:ext cx="430634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kern="0" dirty="0"/>
              <a:t>Isostatic gravity anomalies have been used to infer upper crustal structures and sediment distributions</a:t>
            </a:r>
          </a:p>
          <a:p>
            <a:r>
              <a:rPr lang="en-US" altLang="en-US" kern="0" dirty="0"/>
              <a:t>Compensating masses significantly reduce the gravity effect of unknown upper crustal structures and sedimentary basins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kern="0" dirty="0"/>
              <a:t>We calculate the so-called decompensative anomalies over the entire Antarctic continent</a:t>
            </a:r>
          </a:p>
          <a:p>
            <a:pPr marL="0" indent="0">
              <a:buNone/>
            </a:pPr>
            <a:endParaRPr lang="en-US" altLang="en-US" sz="1050" kern="0" dirty="0"/>
          </a:p>
          <a:p>
            <a:pPr lvl="4"/>
            <a:endParaRPr lang="en-US" altLang="en-US" kern="0" dirty="0"/>
          </a:p>
          <a:p>
            <a:pPr marL="0" indent="0">
              <a:buNone/>
            </a:pPr>
            <a:endParaRPr lang="de-DE" altLang="en-US" kern="0" dirty="0"/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56" y="880118"/>
            <a:ext cx="3858602" cy="518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87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2. Geologic setting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3336925"/>
            <a:ext cx="305593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0" r="11478" b="4974"/>
          <a:stretch>
            <a:fillRect/>
          </a:stretch>
        </p:blipFill>
        <p:spPr>
          <a:xfrm>
            <a:off x="5589588" y="1268413"/>
            <a:ext cx="3284537" cy="2617787"/>
          </a:xfrm>
        </p:spPr>
      </p:pic>
      <p:pic>
        <p:nvPicPr>
          <p:cNvPr id="717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1" r="14203" b="5415"/>
          <a:stretch>
            <a:fillRect/>
          </a:stretch>
        </p:blipFill>
        <p:spPr bwMode="auto">
          <a:xfrm>
            <a:off x="246063" y="1274763"/>
            <a:ext cx="3252787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3815743" y="2123515"/>
            <a:ext cx="1504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2400" dirty="0">
                <a:latin typeface="Arial" charset="0"/>
              </a:rPr>
              <a:t>Bedmap2</a:t>
            </a:r>
          </a:p>
        </p:txBody>
      </p:sp>
      <p:sp>
        <p:nvSpPr>
          <p:cNvPr id="7175" name="TextBox 11"/>
          <p:cNvSpPr txBox="1">
            <a:spLocks noChangeArrowheads="1"/>
          </p:cNvSpPr>
          <p:nvPr/>
        </p:nvSpPr>
        <p:spPr bwMode="auto">
          <a:xfrm>
            <a:off x="7539038" y="5592763"/>
            <a:ext cx="14141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589C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050" i="1" dirty="0" err="1">
                <a:latin typeface="Arial" charset="0"/>
              </a:rPr>
              <a:t>Fretwell</a:t>
            </a:r>
            <a:r>
              <a:rPr lang="de-DE" altLang="en-US" sz="1050" i="1" dirty="0">
                <a:latin typeface="Arial" charset="0"/>
              </a:rPr>
              <a:t> et al., 2013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5</a:t>
            </a:fld>
            <a:endParaRPr lang="de-DE" alt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3. Method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6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-3729318" y="1252227"/>
            <a:ext cx="3406588" cy="4521043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303529" y="5294662"/>
                <a:ext cx="4309321" cy="574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+∆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sSubSup>
                      <m:sSubSup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/[12</m:t>
                    </m:r>
                    <m:d>
                      <m:d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p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529" y="5294662"/>
                <a:ext cx="4309321" cy="57458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93779" y="4556438"/>
                <a:ext cx="5547929" cy="722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e>
                          </m:func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0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79" y="4556438"/>
                <a:ext cx="5547929" cy="7223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6247988" y="5122179"/>
                <a:ext cx="1922193" cy="40011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𝑑𝑐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988" y="5122179"/>
                <a:ext cx="1922193" cy="400110"/>
              </a:xfrm>
              <a:prstGeom prst="rect">
                <a:avLst/>
              </a:prstGeom>
              <a:blipFill rotWithShape="1">
                <a:blip r:embed="rId5"/>
                <a:stretch>
                  <a:fillRect t="-5797" b="-21739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53" y="1072655"/>
            <a:ext cx="4629435" cy="32531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Input Data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7</a:t>
            </a:fld>
            <a:endParaRPr lang="de-DE" altLang="de-DE">
              <a:solidFill>
                <a:schemeClr val="tx1"/>
              </a:solidFill>
            </a:endParaRPr>
          </a:p>
        </p:txBody>
      </p:sp>
      <p:pic>
        <p:nvPicPr>
          <p:cNvPr id="3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4" y="1296236"/>
            <a:ext cx="8642997" cy="443345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313944" y="876383"/>
            <a:ext cx="2857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dirty="0"/>
              <a:t>Bouguer </a:t>
            </a:r>
            <a:r>
              <a:rPr lang="de-DE" altLang="en-US" dirty="0" err="1"/>
              <a:t>Anomalies</a:t>
            </a:r>
            <a:endParaRPr lang="de-DE" altLang="en-US" dirty="0"/>
          </a:p>
        </p:txBody>
      </p:sp>
      <p:sp>
        <p:nvSpPr>
          <p:cNvPr id="34" name="Rechteck 33"/>
          <p:cNvSpPr/>
          <p:nvPr/>
        </p:nvSpPr>
        <p:spPr>
          <a:xfrm>
            <a:off x="5246313" y="877714"/>
            <a:ext cx="3073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en-US" dirty="0" err="1"/>
              <a:t>Adjusted</a:t>
            </a:r>
            <a:r>
              <a:rPr lang="de-DE" altLang="en-US" dirty="0"/>
              <a:t> </a:t>
            </a:r>
            <a:r>
              <a:rPr lang="de-DE" altLang="en-US" dirty="0" err="1"/>
              <a:t>Topography</a:t>
            </a:r>
            <a:endParaRPr lang="de-DE" altLang="en-US" dirty="0"/>
          </a:p>
        </p:txBody>
      </p:sp>
      <p:sp>
        <p:nvSpPr>
          <p:cNvPr id="43" name="Textfeld 42"/>
          <p:cNvSpPr txBox="1"/>
          <p:nvPr/>
        </p:nvSpPr>
        <p:spPr>
          <a:xfrm>
            <a:off x="7412436" y="5684894"/>
            <a:ext cx="17315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/>
              <a:t>[Haeger </a:t>
            </a:r>
            <a:r>
              <a:rPr lang="de-DE" sz="1050" dirty="0" err="1"/>
              <a:t>and</a:t>
            </a:r>
            <a:r>
              <a:rPr lang="de-DE" sz="1050" dirty="0"/>
              <a:t> Kaban 2019]</a:t>
            </a:r>
          </a:p>
        </p:txBody>
      </p:sp>
    </p:spTree>
    <p:extLst>
      <p:ext uri="{BB962C8B-B14F-4D97-AF65-F5344CB8AC3E}">
        <p14:creationId xmlns:p14="http://schemas.microsoft.com/office/powerpoint/2010/main" val="1635642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Input Data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8</a:t>
            </a:fld>
            <a:endParaRPr lang="de-DE" altLang="de-DE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7" y="1262369"/>
            <a:ext cx="8889188" cy="443345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803247" y="876383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en-US" dirty="0" err="1"/>
              <a:t>Moho</a:t>
            </a:r>
            <a:r>
              <a:rPr lang="de-DE" altLang="en-US" dirty="0"/>
              <a:t> </a:t>
            </a:r>
            <a:r>
              <a:rPr lang="de-DE" altLang="en-US" dirty="0" err="1"/>
              <a:t>Depth</a:t>
            </a:r>
            <a:endParaRPr lang="de-DE" altLang="en-US" dirty="0"/>
          </a:p>
        </p:txBody>
      </p:sp>
      <p:sp>
        <p:nvSpPr>
          <p:cNvPr id="10" name="Rechteck 9"/>
          <p:cNvSpPr/>
          <p:nvPr/>
        </p:nvSpPr>
        <p:spPr>
          <a:xfrm>
            <a:off x="4874584" y="877714"/>
            <a:ext cx="3817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en-US" dirty="0" err="1"/>
              <a:t>Effective</a:t>
            </a:r>
            <a:r>
              <a:rPr lang="de-DE" altLang="en-US" dirty="0"/>
              <a:t> </a:t>
            </a:r>
            <a:r>
              <a:rPr lang="de-DE" altLang="en-US" dirty="0" err="1"/>
              <a:t>Elastic</a:t>
            </a:r>
            <a:r>
              <a:rPr lang="de-DE" altLang="en-US" dirty="0"/>
              <a:t> </a:t>
            </a:r>
            <a:r>
              <a:rPr lang="de-DE" altLang="en-US" dirty="0" err="1"/>
              <a:t>Thickness</a:t>
            </a:r>
            <a:endParaRPr lang="de-DE" alt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7412436" y="5684894"/>
            <a:ext cx="17315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/>
              <a:t>[Haeger </a:t>
            </a:r>
            <a:r>
              <a:rPr lang="de-DE" sz="1050" dirty="0" err="1"/>
              <a:t>and</a:t>
            </a:r>
            <a:r>
              <a:rPr lang="de-DE" sz="1050" dirty="0"/>
              <a:t> Kaban 2019]</a:t>
            </a:r>
          </a:p>
        </p:txBody>
      </p:sp>
    </p:spTree>
    <p:extLst>
      <p:ext uri="{BB962C8B-B14F-4D97-AF65-F5344CB8AC3E}">
        <p14:creationId xmlns:p14="http://schemas.microsoft.com/office/powerpoint/2010/main" val="315467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</a:t>
            </a:r>
            <a:r>
              <a:rPr lang="de-DE" dirty="0" err="1"/>
              <a:t>Isostatic</a:t>
            </a:r>
            <a:r>
              <a:rPr lang="de-DE" dirty="0"/>
              <a:t> </a:t>
            </a:r>
            <a:r>
              <a:rPr lang="de-DE" dirty="0" err="1"/>
              <a:t>Anomalies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Decompensative </a:t>
            </a:r>
            <a:r>
              <a:rPr lang="de-DE" dirty="0" err="1"/>
              <a:t>Correction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90" y="6227351"/>
            <a:ext cx="1245835" cy="488537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D1CCD-8610-41BA-A6E5-B1FF6B196393}" type="slidenum">
              <a:rPr lang="de-DE" altLang="de-DE" smtClean="0"/>
              <a:pPr>
                <a:defRPr/>
              </a:pPr>
              <a:t>9</a:t>
            </a:fld>
            <a:endParaRPr lang="de-DE" altLang="de-DE" dirty="0">
              <a:solidFill>
                <a:schemeClr val="tx1"/>
              </a:solidFill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7"/>
          <a:stretch/>
        </p:blipFill>
        <p:spPr>
          <a:xfrm>
            <a:off x="0" y="1526354"/>
            <a:ext cx="9144000" cy="4412456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412436" y="5684894"/>
            <a:ext cx="17315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/>
              <a:t>[Haeger </a:t>
            </a:r>
            <a:r>
              <a:rPr lang="de-DE" sz="1050" dirty="0" err="1"/>
              <a:t>and</a:t>
            </a:r>
            <a:r>
              <a:rPr lang="de-DE" sz="1050" dirty="0"/>
              <a:t> Kaban 2019]</a:t>
            </a:r>
          </a:p>
        </p:txBody>
      </p:sp>
    </p:spTree>
    <p:extLst>
      <p:ext uri="{BB962C8B-B14F-4D97-AF65-F5344CB8AC3E}">
        <p14:creationId xmlns:p14="http://schemas.microsoft.com/office/powerpoint/2010/main" val="2673219490"/>
      </p:ext>
    </p:extLst>
  </p:cSld>
  <p:clrMapOvr>
    <a:masterClrMapping/>
  </p:clrMapOvr>
</p:sld>
</file>

<file path=ppt/theme/theme1.xml><?xml version="1.0" encoding="utf-8"?>
<a:theme xmlns:a="http://schemas.openxmlformats.org/drawingml/2006/main" name="GFZ_Praesentation_DE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eere Prä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570</Words>
  <Application>Microsoft Office PowerPoint</Application>
  <PresentationFormat>Bildschirmpräsentation (4:3)</PresentationFormat>
  <Paragraphs>109</Paragraphs>
  <Slides>16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Cambria Math</vt:lpstr>
      <vt:lpstr>Times New Roman</vt:lpstr>
      <vt:lpstr>Verdana</vt:lpstr>
      <vt:lpstr>Wingdings</vt:lpstr>
      <vt:lpstr>GFZ_Praesentation_DE</vt:lpstr>
      <vt:lpstr>Decompensative gravity anomalies reveal the structure of the upper crust of Antarctica.</vt:lpstr>
      <vt:lpstr>Part of Project  MANTIS I/II</vt:lpstr>
      <vt:lpstr>1. Motivation</vt:lpstr>
      <vt:lpstr>1. Motivation</vt:lpstr>
      <vt:lpstr>2. Geologic setting</vt:lpstr>
      <vt:lpstr>3. Method</vt:lpstr>
      <vt:lpstr>4. Input Data </vt:lpstr>
      <vt:lpstr>4. Input Data </vt:lpstr>
      <vt:lpstr>5. Isostatic Anomalies and Decompensative Correction</vt:lpstr>
      <vt:lpstr>6. Decompensative Anomalies</vt:lpstr>
      <vt:lpstr>7. Interpretation – Sediment thickness</vt:lpstr>
      <vt:lpstr>7. Interpretation – Sediment thickness</vt:lpstr>
      <vt:lpstr>9. Conclusions</vt:lpstr>
      <vt:lpstr>3. Data - Gravity</vt:lpstr>
      <vt:lpstr>Gravity calculations</vt:lpstr>
      <vt:lpstr>Gravity modeling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rhanna</dc:creator>
  <cp:lastModifiedBy>Carina Haeger</cp:lastModifiedBy>
  <cp:revision>255</cp:revision>
  <cp:lastPrinted>2018-04-06T13:35:14Z</cp:lastPrinted>
  <dcterms:created xsi:type="dcterms:W3CDTF">2011-11-07T09:52:11Z</dcterms:created>
  <dcterms:modified xsi:type="dcterms:W3CDTF">2019-06-04T11:05:05Z</dcterms:modified>
</cp:coreProperties>
</file>