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6" r:id="rId3"/>
    <p:sldId id="273" r:id="rId4"/>
    <p:sldId id="263" r:id="rId5"/>
    <p:sldId id="274" r:id="rId6"/>
    <p:sldId id="275" r:id="rId7"/>
    <p:sldId id="268" r:id="rId8"/>
    <p:sldId id="276" r:id="rId9"/>
  </p:sldIdLst>
  <p:sldSz cx="9144000" cy="6858000" type="screen4x3"/>
  <p:notesSz cx="30861000" cy="41479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78" autoAdjust="0"/>
  </p:normalViewPr>
  <p:slideViewPr>
    <p:cSldViewPr>
      <p:cViewPr varScale="1">
        <p:scale>
          <a:sx n="79" d="100"/>
          <a:sy n="79" d="100"/>
        </p:scale>
        <p:origin x="-162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3373100" cy="20732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17481550" y="0"/>
            <a:ext cx="13373100" cy="2073275"/>
          </a:xfrm>
          <a:prstGeom prst="rect">
            <a:avLst/>
          </a:prstGeom>
        </p:spPr>
        <p:txBody>
          <a:bodyPr vert="horz" lIns="91440" tIns="45720" rIns="91440" bIns="45720" rtlCol="0"/>
          <a:lstStyle>
            <a:lvl1pPr algn="r">
              <a:defRPr sz="1200"/>
            </a:lvl1pPr>
          </a:lstStyle>
          <a:p>
            <a:fld id="{EF6E87FD-E383-409E-909A-D56170E31BC2}" type="datetimeFigureOut">
              <a:rPr lang="en-US" smtClean="0"/>
              <a:t>6/4/2019</a:t>
            </a:fld>
            <a:endParaRPr lang="en-US" dirty="0"/>
          </a:p>
        </p:txBody>
      </p:sp>
      <p:sp>
        <p:nvSpPr>
          <p:cNvPr id="4" name="Slide Image Placeholder 3"/>
          <p:cNvSpPr>
            <a:spLocks noGrp="1" noRot="1" noChangeAspect="1"/>
          </p:cNvSpPr>
          <p:nvPr>
            <p:ph type="sldImg" idx="2"/>
          </p:nvPr>
        </p:nvSpPr>
        <p:spPr>
          <a:xfrm>
            <a:off x="5060950" y="3111500"/>
            <a:ext cx="20739100" cy="155543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086100" y="19702463"/>
            <a:ext cx="24688800" cy="186658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39398575"/>
            <a:ext cx="13373100" cy="207327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17481550" y="39398575"/>
            <a:ext cx="13373100" cy="2073275"/>
          </a:xfrm>
          <a:prstGeom prst="rect">
            <a:avLst/>
          </a:prstGeom>
        </p:spPr>
        <p:txBody>
          <a:bodyPr vert="horz" lIns="91440" tIns="45720" rIns="91440" bIns="45720" rtlCol="0" anchor="b"/>
          <a:lstStyle>
            <a:lvl1pPr algn="r">
              <a:defRPr sz="1200"/>
            </a:lvl1pPr>
          </a:lstStyle>
          <a:p>
            <a:fld id="{6DBE7924-BA2D-4F43-BF12-36649C4BF6F9}" type="slidenum">
              <a:rPr lang="en-US" smtClean="0"/>
              <a:t>‹#›</a:t>
            </a:fld>
            <a:endParaRPr lang="en-US" dirty="0"/>
          </a:p>
        </p:txBody>
      </p:sp>
    </p:spTree>
    <p:extLst>
      <p:ext uri="{BB962C8B-B14F-4D97-AF65-F5344CB8AC3E}">
        <p14:creationId xmlns:p14="http://schemas.microsoft.com/office/powerpoint/2010/main" val="1666968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DBE7924-BA2D-4F43-BF12-36649C4BF6F9}" type="slidenum">
              <a:rPr lang="en-US" smtClean="0"/>
              <a:t>2</a:t>
            </a:fld>
            <a:endParaRPr lang="en-US" dirty="0"/>
          </a:p>
        </p:txBody>
      </p:sp>
    </p:spTree>
    <p:extLst>
      <p:ext uri="{BB962C8B-B14F-4D97-AF65-F5344CB8AC3E}">
        <p14:creationId xmlns:p14="http://schemas.microsoft.com/office/powerpoint/2010/main" val="3967313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DBE7924-BA2D-4F43-BF12-36649C4BF6F9}" type="slidenum">
              <a:rPr lang="en-US" smtClean="0"/>
              <a:t>3</a:t>
            </a:fld>
            <a:endParaRPr lang="en-US" dirty="0"/>
          </a:p>
        </p:txBody>
      </p:sp>
    </p:spTree>
    <p:extLst>
      <p:ext uri="{BB962C8B-B14F-4D97-AF65-F5344CB8AC3E}">
        <p14:creationId xmlns:p14="http://schemas.microsoft.com/office/powerpoint/2010/main" val="3967313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sPJOs winter, compared to nPJOs, the mid-latitude and high latitudes MLT dynamics show </a:t>
            </a:r>
            <a:r>
              <a:rPr lang="en-US" dirty="0" smtClean="0">
                <a:solidFill>
                  <a:srgbClr val="FF0000"/>
                </a:solidFill>
              </a:rPr>
              <a:t>based on visual inspection: possibly</a:t>
            </a:r>
          </a:p>
          <a:p>
            <a:pPr lvl="1"/>
            <a:r>
              <a:rPr lang="en-US" dirty="0" smtClean="0"/>
              <a:t>Lunar tide occurs earlier, accompanied by a weaker SW2</a:t>
            </a:r>
          </a:p>
          <a:p>
            <a:pPr lvl="1"/>
            <a:r>
              <a:rPr lang="en-US" dirty="0" smtClean="0">
                <a:solidFill>
                  <a:srgbClr val="FF0000"/>
                </a:solidFill>
              </a:rPr>
              <a:t>Why, no idea, should be linked ZMZW anomaly structure?</a:t>
            </a:r>
          </a:p>
          <a:p>
            <a:pPr lvl="1"/>
            <a:r>
              <a:rPr lang="en-US" dirty="0" smtClean="0"/>
              <a:t>Significant changes around Feb/Mar:</a:t>
            </a:r>
          </a:p>
          <a:p>
            <a:pPr marL="457200" lvl="1" indent="0">
              <a:buNone/>
            </a:pPr>
            <a:r>
              <a:rPr lang="en-US" dirty="0" smtClean="0">
                <a:solidFill>
                  <a:srgbClr val="FF0000"/>
                </a:solidFill>
              </a:rPr>
              <a:t>     Strong PJO years have a longer persistent PV up to two months, link to tides and summer wind reversal unclear?</a:t>
            </a:r>
          </a:p>
          <a:p>
            <a:pPr lvl="2"/>
            <a:r>
              <a:rPr lang="en-US" dirty="0" smtClean="0"/>
              <a:t>In Diurnal tide at mid latitudes</a:t>
            </a:r>
          </a:p>
          <a:p>
            <a:pPr lvl="2"/>
            <a:r>
              <a:rPr lang="en-US" dirty="0" smtClean="0"/>
              <a:t>In mean winds at high latitudes</a:t>
            </a:r>
          </a:p>
          <a:p>
            <a:pPr lvl="1"/>
            <a:r>
              <a:rPr lang="en-US" dirty="0" smtClean="0"/>
              <a:t>Altitude and time of the zonal wind reversal changes around April/May.</a:t>
            </a:r>
          </a:p>
          <a:p>
            <a:r>
              <a:rPr lang="en-US" dirty="0" smtClean="0"/>
              <a:t>From Wavelet analysis </a:t>
            </a:r>
            <a:r>
              <a:rPr lang="is-IS" dirty="0" smtClean="0"/>
              <a:t>…?? </a:t>
            </a:r>
            <a:r>
              <a:rPr lang="is-IS" dirty="0" smtClean="0">
                <a:solidFill>
                  <a:srgbClr val="FF0000"/>
                </a:solidFill>
              </a:rPr>
              <a:t>Why needed?</a:t>
            </a:r>
            <a:endParaRPr lang="en-US" dirty="0" smtClean="0">
              <a:solidFill>
                <a:srgbClr val="FF0000"/>
              </a:solidFill>
            </a:endParaRPr>
          </a:p>
          <a:p>
            <a:r>
              <a:rPr lang="en-US" dirty="0" smtClean="0"/>
              <a:t>Polar </a:t>
            </a:r>
            <a:r>
              <a:rPr lang="en-US" dirty="0" smtClean="0">
                <a:solidFill>
                  <a:srgbClr val="FF0000"/>
                </a:solidFill>
              </a:rPr>
              <a:t>Night</a:t>
            </a:r>
            <a:r>
              <a:rPr lang="en-US" dirty="0" smtClean="0"/>
              <a:t> Jet Stratospheric influences in “future” MLT dynamics?</a:t>
            </a:r>
          </a:p>
          <a:p>
            <a:r>
              <a:rPr lang="en-US" dirty="0" smtClean="0">
                <a:solidFill>
                  <a:srgbClr val="FF0000"/>
                </a:solidFill>
              </a:rPr>
              <a:t>First guess: stronger PJO means stronger PV in February-March, longer lasting winter, later summer in this sense we could argue or ?</a:t>
            </a:r>
          </a:p>
          <a:p>
            <a:endParaRPr lang="en-US" dirty="0"/>
          </a:p>
        </p:txBody>
      </p:sp>
      <p:sp>
        <p:nvSpPr>
          <p:cNvPr id="4" name="Slide Number Placeholder 3"/>
          <p:cNvSpPr>
            <a:spLocks noGrp="1"/>
          </p:cNvSpPr>
          <p:nvPr>
            <p:ph type="sldNum" sz="quarter" idx="10"/>
          </p:nvPr>
        </p:nvSpPr>
        <p:spPr/>
        <p:txBody>
          <a:bodyPr/>
          <a:lstStyle/>
          <a:p>
            <a:fld id="{6DBE7924-BA2D-4F43-BF12-36649C4BF6F9}" type="slidenum">
              <a:rPr lang="en-US" smtClean="0"/>
              <a:t>4</a:t>
            </a:fld>
            <a:endParaRPr lang="en-US" dirty="0"/>
          </a:p>
        </p:txBody>
      </p:sp>
    </p:spTree>
    <p:extLst>
      <p:ext uri="{BB962C8B-B14F-4D97-AF65-F5344CB8AC3E}">
        <p14:creationId xmlns:p14="http://schemas.microsoft.com/office/powerpoint/2010/main" val="648512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sPJOs winter, compared to nPJOs, the mid-latitude and high latitudes MLT dynamics show </a:t>
            </a:r>
            <a:r>
              <a:rPr lang="en-US" dirty="0" smtClean="0">
                <a:solidFill>
                  <a:srgbClr val="FF0000"/>
                </a:solidFill>
              </a:rPr>
              <a:t>based on visual inspection: possibly</a:t>
            </a:r>
          </a:p>
          <a:p>
            <a:pPr lvl="1"/>
            <a:r>
              <a:rPr lang="en-US" dirty="0" smtClean="0"/>
              <a:t>Lunar tide occurs earlier, accompanied by a weaker SW2</a:t>
            </a:r>
          </a:p>
          <a:p>
            <a:pPr lvl="1"/>
            <a:r>
              <a:rPr lang="en-US" dirty="0" smtClean="0">
                <a:solidFill>
                  <a:srgbClr val="FF0000"/>
                </a:solidFill>
              </a:rPr>
              <a:t>Why, no idea, should be linked ZMZW anomaly structure?</a:t>
            </a:r>
          </a:p>
          <a:p>
            <a:pPr lvl="1"/>
            <a:r>
              <a:rPr lang="en-US" dirty="0" smtClean="0"/>
              <a:t>Significant changes around Feb/Mar:</a:t>
            </a:r>
          </a:p>
          <a:p>
            <a:pPr marL="457200" lvl="1" indent="0">
              <a:buNone/>
            </a:pPr>
            <a:r>
              <a:rPr lang="en-US" dirty="0" smtClean="0">
                <a:solidFill>
                  <a:srgbClr val="FF0000"/>
                </a:solidFill>
              </a:rPr>
              <a:t>     Strong PJO years have a longer persistent PV up to two months, link to tides and summer wind reversal unclear?</a:t>
            </a:r>
          </a:p>
          <a:p>
            <a:pPr lvl="2"/>
            <a:r>
              <a:rPr lang="en-US" dirty="0" smtClean="0"/>
              <a:t>In Diurnal tide at mid latitudes</a:t>
            </a:r>
          </a:p>
          <a:p>
            <a:pPr lvl="2"/>
            <a:r>
              <a:rPr lang="en-US" dirty="0" smtClean="0"/>
              <a:t>In mean winds at high latitudes</a:t>
            </a:r>
          </a:p>
          <a:p>
            <a:pPr lvl="1"/>
            <a:r>
              <a:rPr lang="en-US" dirty="0" smtClean="0"/>
              <a:t>Altitude and time of the zonal wind reversal changes around April/May.</a:t>
            </a:r>
          </a:p>
          <a:p>
            <a:r>
              <a:rPr lang="en-US" dirty="0" smtClean="0"/>
              <a:t>From Wavelet analysis </a:t>
            </a:r>
            <a:r>
              <a:rPr lang="is-IS" dirty="0" smtClean="0"/>
              <a:t>…?? </a:t>
            </a:r>
            <a:r>
              <a:rPr lang="is-IS" dirty="0" smtClean="0">
                <a:solidFill>
                  <a:srgbClr val="FF0000"/>
                </a:solidFill>
              </a:rPr>
              <a:t>Why needed?</a:t>
            </a:r>
            <a:endParaRPr lang="en-US" dirty="0" smtClean="0">
              <a:solidFill>
                <a:srgbClr val="FF0000"/>
              </a:solidFill>
            </a:endParaRPr>
          </a:p>
          <a:p>
            <a:r>
              <a:rPr lang="en-US" dirty="0" smtClean="0"/>
              <a:t>Polar </a:t>
            </a:r>
            <a:r>
              <a:rPr lang="en-US" dirty="0" smtClean="0">
                <a:solidFill>
                  <a:srgbClr val="FF0000"/>
                </a:solidFill>
              </a:rPr>
              <a:t>Night</a:t>
            </a:r>
            <a:r>
              <a:rPr lang="en-US" dirty="0" smtClean="0"/>
              <a:t> Jet Stratospheric influences in “future” MLT dynamics?</a:t>
            </a:r>
          </a:p>
          <a:p>
            <a:r>
              <a:rPr lang="en-US" dirty="0" smtClean="0">
                <a:solidFill>
                  <a:srgbClr val="FF0000"/>
                </a:solidFill>
              </a:rPr>
              <a:t>First guess: stronger PJO means stronger PV in February-March, longer lasting winter, later summer in this sense we could argue or ?</a:t>
            </a:r>
          </a:p>
          <a:p>
            <a:endParaRPr lang="en-US" dirty="0"/>
          </a:p>
        </p:txBody>
      </p:sp>
      <p:sp>
        <p:nvSpPr>
          <p:cNvPr id="4" name="Slide Number Placeholder 3"/>
          <p:cNvSpPr>
            <a:spLocks noGrp="1"/>
          </p:cNvSpPr>
          <p:nvPr>
            <p:ph type="sldNum" sz="quarter" idx="10"/>
          </p:nvPr>
        </p:nvSpPr>
        <p:spPr/>
        <p:txBody>
          <a:bodyPr/>
          <a:lstStyle/>
          <a:p>
            <a:fld id="{6DBE7924-BA2D-4F43-BF12-36649C4BF6F9}" type="slidenum">
              <a:rPr lang="en-US" smtClean="0"/>
              <a:t>5</a:t>
            </a:fld>
            <a:endParaRPr lang="en-US" dirty="0"/>
          </a:p>
        </p:txBody>
      </p:sp>
    </p:spTree>
    <p:extLst>
      <p:ext uri="{BB962C8B-B14F-4D97-AF65-F5344CB8AC3E}">
        <p14:creationId xmlns:p14="http://schemas.microsoft.com/office/powerpoint/2010/main" val="648512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sPJOs winter, compared to nPJOs, the mid-latitude and high latitudes MLT dynamics show </a:t>
            </a:r>
            <a:r>
              <a:rPr lang="en-US" dirty="0" smtClean="0">
                <a:solidFill>
                  <a:srgbClr val="FF0000"/>
                </a:solidFill>
              </a:rPr>
              <a:t>based on visual inspection: possibly</a:t>
            </a:r>
          </a:p>
          <a:p>
            <a:pPr lvl="1"/>
            <a:r>
              <a:rPr lang="en-US" dirty="0" smtClean="0"/>
              <a:t>Lunar tide occurs earlier, accompanied by a weaker SW2</a:t>
            </a:r>
          </a:p>
          <a:p>
            <a:pPr lvl="1"/>
            <a:r>
              <a:rPr lang="en-US" dirty="0" smtClean="0">
                <a:solidFill>
                  <a:srgbClr val="FF0000"/>
                </a:solidFill>
              </a:rPr>
              <a:t>Why, no idea, should be linked ZMZW anomaly structure?</a:t>
            </a:r>
          </a:p>
          <a:p>
            <a:pPr lvl="1"/>
            <a:r>
              <a:rPr lang="en-US" dirty="0" smtClean="0"/>
              <a:t>Significant changes around Feb/Mar:</a:t>
            </a:r>
          </a:p>
          <a:p>
            <a:pPr marL="457200" lvl="1" indent="0">
              <a:buNone/>
            </a:pPr>
            <a:r>
              <a:rPr lang="en-US" dirty="0" smtClean="0">
                <a:solidFill>
                  <a:srgbClr val="FF0000"/>
                </a:solidFill>
              </a:rPr>
              <a:t>     Strong PJO years have a longer persistent PV up to two months, link to tides and summer wind reversal unclear?</a:t>
            </a:r>
          </a:p>
          <a:p>
            <a:pPr lvl="2"/>
            <a:r>
              <a:rPr lang="en-US" dirty="0" smtClean="0"/>
              <a:t>In Diurnal tide at mid latitudes</a:t>
            </a:r>
          </a:p>
          <a:p>
            <a:pPr lvl="2"/>
            <a:r>
              <a:rPr lang="en-US" dirty="0" smtClean="0"/>
              <a:t>In mean winds at high latitudes</a:t>
            </a:r>
          </a:p>
          <a:p>
            <a:pPr lvl="1"/>
            <a:r>
              <a:rPr lang="en-US" dirty="0" smtClean="0"/>
              <a:t>Altitude and time of the zonal wind reversal changes around April/May.</a:t>
            </a:r>
          </a:p>
          <a:p>
            <a:r>
              <a:rPr lang="en-US" dirty="0" smtClean="0"/>
              <a:t>From Wavelet analysis </a:t>
            </a:r>
            <a:r>
              <a:rPr lang="is-IS" dirty="0" smtClean="0"/>
              <a:t>…?? </a:t>
            </a:r>
            <a:r>
              <a:rPr lang="is-IS" dirty="0" smtClean="0">
                <a:solidFill>
                  <a:srgbClr val="FF0000"/>
                </a:solidFill>
              </a:rPr>
              <a:t>Why needed?</a:t>
            </a:r>
            <a:endParaRPr lang="en-US" dirty="0" smtClean="0">
              <a:solidFill>
                <a:srgbClr val="FF0000"/>
              </a:solidFill>
            </a:endParaRPr>
          </a:p>
          <a:p>
            <a:r>
              <a:rPr lang="en-US" dirty="0" smtClean="0"/>
              <a:t>Polar </a:t>
            </a:r>
            <a:r>
              <a:rPr lang="en-US" dirty="0" smtClean="0">
                <a:solidFill>
                  <a:srgbClr val="FF0000"/>
                </a:solidFill>
              </a:rPr>
              <a:t>Night</a:t>
            </a:r>
            <a:r>
              <a:rPr lang="en-US" dirty="0" smtClean="0"/>
              <a:t> Jet Stratospheric influences in “future” MLT dynamics?</a:t>
            </a:r>
          </a:p>
          <a:p>
            <a:r>
              <a:rPr lang="en-US" dirty="0" smtClean="0">
                <a:solidFill>
                  <a:srgbClr val="FF0000"/>
                </a:solidFill>
              </a:rPr>
              <a:t>First guess: stronger PJO means stronger PV in February-March, longer lasting winter, later summer in this sense we could argue or ?</a:t>
            </a:r>
          </a:p>
          <a:p>
            <a:endParaRPr lang="en-US" dirty="0"/>
          </a:p>
        </p:txBody>
      </p:sp>
      <p:sp>
        <p:nvSpPr>
          <p:cNvPr id="4" name="Slide Number Placeholder 3"/>
          <p:cNvSpPr>
            <a:spLocks noGrp="1"/>
          </p:cNvSpPr>
          <p:nvPr>
            <p:ph type="sldNum" sz="quarter" idx="10"/>
          </p:nvPr>
        </p:nvSpPr>
        <p:spPr/>
        <p:txBody>
          <a:bodyPr/>
          <a:lstStyle/>
          <a:p>
            <a:fld id="{6DBE7924-BA2D-4F43-BF12-36649C4BF6F9}" type="slidenum">
              <a:rPr lang="en-US" smtClean="0"/>
              <a:t>6</a:t>
            </a:fld>
            <a:endParaRPr lang="en-US" dirty="0"/>
          </a:p>
        </p:txBody>
      </p:sp>
    </p:spTree>
    <p:extLst>
      <p:ext uri="{BB962C8B-B14F-4D97-AF65-F5344CB8AC3E}">
        <p14:creationId xmlns:p14="http://schemas.microsoft.com/office/powerpoint/2010/main" val="648512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sPJOs winter, compared to nPJOs, the mid-latitude and high latitudes MLT dynamics show </a:t>
            </a:r>
            <a:r>
              <a:rPr lang="en-US" dirty="0" smtClean="0">
                <a:solidFill>
                  <a:srgbClr val="FF0000"/>
                </a:solidFill>
              </a:rPr>
              <a:t>based on visual inspection: possibly</a:t>
            </a:r>
          </a:p>
          <a:p>
            <a:pPr lvl="1"/>
            <a:r>
              <a:rPr lang="en-US" dirty="0" smtClean="0"/>
              <a:t>Lunar tide occurs earlier, accompanied by a weaker SW2</a:t>
            </a:r>
          </a:p>
          <a:p>
            <a:pPr lvl="1"/>
            <a:r>
              <a:rPr lang="en-US" dirty="0" smtClean="0">
                <a:solidFill>
                  <a:srgbClr val="FF0000"/>
                </a:solidFill>
              </a:rPr>
              <a:t>Why, no idea, should be linked ZMZW anomaly structure?</a:t>
            </a:r>
          </a:p>
          <a:p>
            <a:pPr lvl="1"/>
            <a:r>
              <a:rPr lang="en-US" dirty="0" smtClean="0"/>
              <a:t>Significant changes around Feb/Mar:</a:t>
            </a:r>
          </a:p>
          <a:p>
            <a:pPr marL="457200" lvl="1" indent="0">
              <a:buNone/>
            </a:pPr>
            <a:r>
              <a:rPr lang="en-US" dirty="0" smtClean="0">
                <a:solidFill>
                  <a:srgbClr val="FF0000"/>
                </a:solidFill>
              </a:rPr>
              <a:t>     Strong PJO years have a longer persistent PV up to two months, link to tides and summer wind reversal unclear?</a:t>
            </a:r>
          </a:p>
          <a:p>
            <a:pPr lvl="2"/>
            <a:r>
              <a:rPr lang="en-US" dirty="0" smtClean="0"/>
              <a:t>In Diurnal tide at mid latitudes</a:t>
            </a:r>
          </a:p>
          <a:p>
            <a:pPr lvl="2"/>
            <a:r>
              <a:rPr lang="en-US" dirty="0" smtClean="0"/>
              <a:t>In mean winds at high latitudes</a:t>
            </a:r>
          </a:p>
          <a:p>
            <a:pPr lvl="1"/>
            <a:r>
              <a:rPr lang="en-US" dirty="0" smtClean="0"/>
              <a:t>Altitude and time of the zonal wind reversal changes around April/May.</a:t>
            </a:r>
          </a:p>
          <a:p>
            <a:r>
              <a:rPr lang="en-US" dirty="0" smtClean="0"/>
              <a:t>From Wavelet analysis </a:t>
            </a:r>
            <a:r>
              <a:rPr lang="is-IS" dirty="0" smtClean="0"/>
              <a:t>…?? </a:t>
            </a:r>
            <a:r>
              <a:rPr lang="is-IS" dirty="0" smtClean="0">
                <a:solidFill>
                  <a:srgbClr val="FF0000"/>
                </a:solidFill>
              </a:rPr>
              <a:t>Why needed?</a:t>
            </a:r>
            <a:endParaRPr lang="en-US" dirty="0" smtClean="0">
              <a:solidFill>
                <a:srgbClr val="FF0000"/>
              </a:solidFill>
            </a:endParaRPr>
          </a:p>
          <a:p>
            <a:r>
              <a:rPr lang="en-US" dirty="0" smtClean="0"/>
              <a:t>Polar </a:t>
            </a:r>
            <a:r>
              <a:rPr lang="en-US" dirty="0" smtClean="0">
                <a:solidFill>
                  <a:srgbClr val="FF0000"/>
                </a:solidFill>
              </a:rPr>
              <a:t>Night</a:t>
            </a:r>
            <a:r>
              <a:rPr lang="en-US" dirty="0" smtClean="0"/>
              <a:t> Jet Stratospheric influences in “future” MLT dynamics?</a:t>
            </a:r>
          </a:p>
          <a:p>
            <a:r>
              <a:rPr lang="en-US" dirty="0" smtClean="0">
                <a:solidFill>
                  <a:srgbClr val="FF0000"/>
                </a:solidFill>
              </a:rPr>
              <a:t>First guess: stronger PJO means stronger PV in February-March, longer lasting winter, later summer in this sense we could argue or ?</a:t>
            </a:r>
          </a:p>
          <a:p>
            <a:endParaRPr lang="en-US" dirty="0"/>
          </a:p>
        </p:txBody>
      </p:sp>
      <p:sp>
        <p:nvSpPr>
          <p:cNvPr id="4" name="Slide Number Placeholder 3"/>
          <p:cNvSpPr>
            <a:spLocks noGrp="1"/>
          </p:cNvSpPr>
          <p:nvPr>
            <p:ph type="sldNum" sz="quarter" idx="10"/>
          </p:nvPr>
        </p:nvSpPr>
        <p:spPr/>
        <p:txBody>
          <a:bodyPr/>
          <a:lstStyle/>
          <a:p>
            <a:fld id="{6DBE7924-BA2D-4F43-BF12-36649C4BF6F9}" type="slidenum">
              <a:rPr lang="en-US" smtClean="0"/>
              <a:t>8</a:t>
            </a:fld>
            <a:endParaRPr lang="en-US" dirty="0"/>
          </a:p>
        </p:txBody>
      </p:sp>
    </p:spTree>
    <p:extLst>
      <p:ext uri="{BB962C8B-B14F-4D97-AF65-F5344CB8AC3E}">
        <p14:creationId xmlns:p14="http://schemas.microsoft.com/office/powerpoint/2010/main" val="648512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F4556F-7742-41B2-AF1D-255CE42C6364}" type="datetimeFigureOut">
              <a:rPr lang="en-US" smtClean="0"/>
              <a:t>6/4/2019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5639C7-270D-458B-B21B-A23C944A500F}" type="slidenum">
              <a:rPr lang="en-US" smtClean="0"/>
              <a:t>‹#›</a:t>
            </a:fld>
            <a:endParaRPr lang="en-US" dirty="0"/>
          </a:p>
        </p:txBody>
      </p:sp>
    </p:spTree>
    <p:extLst>
      <p:ext uri="{BB962C8B-B14F-4D97-AF65-F5344CB8AC3E}">
        <p14:creationId xmlns:p14="http://schemas.microsoft.com/office/powerpoint/2010/main" val="3815729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F4556F-7742-41B2-AF1D-255CE42C6364}" type="datetimeFigureOut">
              <a:rPr lang="en-US" smtClean="0"/>
              <a:t>6/4/2019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5639C7-270D-458B-B21B-A23C944A500F}" type="slidenum">
              <a:rPr lang="en-US" smtClean="0"/>
              <a:t>‹#›</a:t>
            </a:fld>
            <a:endParaRPr lang="en-US" dirty="0"/>
          </a:p>
        </p:txBody>
      </p:sp>
    </p:spTree>
    <p:extLst>
      <p:ext uri="{BB962C8B-B14F-4D97-AF65-F5344CB8AC3E}">
        <p14:creationId xmlns:p14="http://schemas.microsoft.com/office/powerpoint/2010/main" val="2529057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F4556F-7742-41B2-AF1D-255CE42C6364}" type="datetimeFigureOut">
              <a:rPr lang="en-US" smtClean="0"/>
              <a:t>6/4/2019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5639C7-270D-458B-B21B-A23C944A500F}" type="slidenum">
              <a:rPr lang="en-US" smtClean="0"/>
              <a:t>‹#›</a:t>
            </a:fld>
            <a:endParaRPr lang="en-US" dirty="0"/>
          </a:p>
        </p:txBody>
      </p:sp>
    </p:spTree>
    <p:extLst>
      <p:ext uri="{BB962C8B-B14F-4D97-AF65-F5344CB8AC3E}">
        <p14:creationId xmlns:p14="http://schemas.microsoft.com/office/powerpoint/2010/main" val="2822522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F4556F-7742-41B2-AF1D-255CE42C6364}" type="datetimeFigureOut">
              <a:rPr lang="en-US" smtClean="0"/>
              <a:t>6/4/2019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5639C7-270D-458B-B21B-A23C944A500F}" type="slidenum">
              <a:rPr lang="en-US" smtClean="0"/>
              <a:t>‹#›</a:t>
            </a:fld>
            <a:endParaRPr lang="en-US" dirty="0"/>
          </a:p>
        </p:txBody>
      </p:sp>
    </p:spTree>
    <p:extLst>
      <p:ext uri="{BB962C8B-B14F-4D97-AF65-F5344CB8AC3E}">
        <p14:creationId xmlns:p14="http://schemas.microsoft.com/office/powerpoint/2010/main" val="3456174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F4556F-7742-41B2-AF1D-255CE42C6364}" type="datetimeFigureOut">
              <a:rPr lang="en-US" smtClean="0"/>
              <a:t>6/4/2019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5639C7-270D-458B-B21B-A23C944A500F}" type="slidenum">
              <a:rPr lang="en-US" smtClean="0"/>
              <a:t>‹#›</a:t>
            </a:fld>
            <a:endParaRPr lang="en-US" dirty="0"/>
          </a:p>
        </p:txBody>
      </p:sp>
    </p:spTree>
    <p:extLst>
      <p:ext uri="{BB962C8B-B14F-4D97-AF65-F5344CB8AC3E}">
        <p14:creationId xmlns:p14="http://schemas.microsoft.com/office/powerpoint/2010/main" val="894594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F4556F-7742-41B2-AF1D-255CE42C6364}" type="datetimeFigureOut">
              <a:rPr lang="en-US" smtClean="0"/>
              <a:t>6/4/2019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5639C7-270D-458B-B21B-A23C944A500F}" type="slidenum">
              <a:rPr lang="en-US" smtClean="0"/>
              <a:t>‹#›</a:t>
            </a:fld>
            <a:endParaRPr lang="en-US" dirty="0"/>
          </a:p>
        </p:txBody>
      </p:sp>
    </p:spTree>
    <p:extLst>
      <p:ext uri="{BB962C8B-B14F-4D97-AF65-F5344CB8AC3E}">
        <p14:creationId xmlns:p14="http://schemas.microsoft.com/office/powerpoint/2010/main" val="885128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F4556F-7742-41B2-AF1D-255CE42C6364}" type="datetimeFigureOut">
              <a:rPr lang="en-US" smtClean="0"/>
              <a:t>6/4/2019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5639C7-270D-458B-B21B-A23C944A500F}" type="slidenum">
              <a:rPr lang="en-US" smtClean="0"/>
              <a:t>‹#›</a:t>
            </a:fld>
            <a:endParaRPr lang="en-US" dirty="0"/>
          </a:p>
        </p:txBody>
      </p:sp>
    </p:spTree>
    <p:extLst>
      <p:ext uri="{BB962C8B-B14F-4D97-AF65-F5344CB8AC3E}">
        <p14:creationId xmlns:p14="http://schemas.microsoft.com/office/powerpoint/2010/main" val="58895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F4556F-7742-41B2-AF1D-255CE42C6364}" type="datetimeFigureOut">
              <a:rPr lang="en-US" smtClean="0"/>
              <a:t>6/4/2019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5639C7-270D-458B-B21B-A23C944A500F}" type="slidenum">
              <a:rPr lang="en-US" smtClean="0"/>
              <a:t>‹#›</a:t>
            </a:fld>
            <a:endParaRPr lang="en-US" dirty="0"/>
          </a:p>
        </p:txBody>
      </p:sp>
    </p:spTree>
    <p:extLst>
      <p:ext uri="{BB962C8B-B14F-4D97-AF65-F5344CB8AC3E}">
        <p14:creationId xmlns:p14="http://schemas.microsoft.com/office/powerpoint/2010/main" val="332684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4556F-7742-41B2-AF1D-255CE42C6364}" type="datetimeFigureOut">
              <a:rPr lang="en-US" smtClean="0"/>
              <a:t>6/4/2019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5639C7-270D-458B-B21B-A23C944A500F}" type="slidenum">
              <a:rPr lang="en-US" smtClean="0"/>
              <a:t>‹#›</a:t>
            </a:fld>
            <a:endParaRPr lang="en-US" dirty="0"/>
          </a:p>
        </p:txBody>
      </p:sp>
    </p:spTree>
    <p:extLst>
      <p:ext uri="{BB962C8B-B14F-4D97-AF65-F5344CB8AC3E}">
        <p14:creationId xmlns:p14="http://schemas.microsoft.com/office/powerpoint/2010/main" val="1994443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F4556F-7742-41B2-AF1D-255CE42C6364}" type="datetimeFigureOut">
              <a:rPr lang="en-US" smtClean="0"/>
              <a:t>6/4/2019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5639C7-270D-458B-B21B-A23C944A500F}" type="slidenum">
              <a:rPr lang="en-US" smtClean="0"/>
              <a:t>‹#›</a:t>
            </a:fld>
            <a:endParaRPr lang="en-US" dirty="0"/>
          </a:p>
        </p:txBody>
      </p:sp>
    </p:spTree>
    <p:extLst>
      <p:ext uri="{BB962C8B-B14F-4D97-AF65-F5344CB8AC3E}">
        <p14:creationId xmlns:p14="http://schemas.microsoft.com/office/powerpoint/2010/main" val="2441807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F4556F-7742-41B2-AF1D-255CE42C6364}" type="datetimeFigureOut">
              <a:rPr lang="en-US" smtClean="0"/>
              <a:t>6/4/2019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5639C7-270D-458B-B21B-A23C944A500F}" type="slidenum">
              <a:rPr lang="en-US" smtClean="0"/>
              <a:t>‹#›</a:t>
            </a:fld>
            <a:endParaRPr lang="en-US" dirty="0"/>
          </a:p>
        </p:txBody>
      </p:sp>
    </p:spTree>
    <p:extLst>
      <p:ext uri="{BB962C8B-B14F-4D97-AF65-F5344CB8AC3E}">
        <p14:creationId xmlns:p14="http://schemas.microsoft.com/office/powerpoint/2010/main" val="1005193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F4556F-7742-41B2-AF1D-255CE42C6364}" type="datetimeFigureOut">
              <a:rPr lang="en-US" smtClean="0"/>
              <a:t>6/4/2019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5639C7-270D-458B-B21B-A23C944A500F}" type="slidenum">
              <a:rPr lang="en-US" smtClean="0"/>
              <a:t>‹#›</a:t>
            </a:fld>
            <a:endParaRPr lang="en-US" dirty="0"/>
          </a:p>
        </p:txBody>
      </p:sp>
    </p:spTree>
    <p:extLst>
      <p:ext uri="{BB962C8B-B14F-4D97-AF65-F5344CB8AC3E}">
        <p14:creationId xmlns:p14="http://schemas.microsoft.com/office/powerpoint/2010/main" val="375627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6.emf"/><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999333"/>
            <a:ext cx="1800200" cy="68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https://upload.wikimedia.org/wikipedia/commons/thumb/1/10/Leibniz-Gemeinschaft_Logo.svg/2000px-Leibniz-Gemeinschaft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5894098"/>
            <a:ext cx="1310926" cy="89470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2051720" y="6269957"/>
            <a:ext cx="547260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79712" y="6395558"/>
            <a:ext cx="5328592" cy="369332"/>
          </a:xfrm>
          <a:prstGeom prst="rect">
            <a:avLst/>
          </a:prstGeom>
          <a:noFill/>
        </p:spPr>
        <p:txBody>
          <a:bodyPr wrap="square" rtlCol="0">
            <a:spAutoFit/>
          </a:bodyPr>
          <a:lstStyle/>
          <a:p>
            <a:pPr algn="ctr"/>
            <a:r>
              <a:rPr lang="en-US" dirty="0">
                <a:solidFill>
                  <a:schemeClr val="tx2"/>
                </a:solidFill>
              </a:rPr>
              <a:t>4</a:t>
            </a:r>
            <a:r>
              <a:rPr lang="en-US" baseline="30000" dirty="0" smtClean="0">
                <a:solidFill>
                  <a:schemeClr val="tx2"/>
                </a:solidFill>
              </a:rPr>
              <a:t>th</a:t>
            </a:r>
            <a:r>
              <a:rPr lang="en-US" dirty="0" smtClean="0">
                <a:solidFill>
                  <a:schemeClr val="tx2"/>
                </a:solidFill>
              </a:rPr>
              <a:t> Colloquium SPP Dynamic Earth. Bad </a:t>
            </a:r>
            <a:r>
              <a:rPr lang="en-US" dirty="0" err="1" smtClean="0">
                <a:solidFill>
                  <a:schemeClr val="tx2"/>
                </a:solidFill>
              </a:rPr>
              <a:t>Aibling</a:t>
            </a:r>
            <a:r>
              <a:rPr lang="en-US" dirty="0" smtClean="0">
                <a:solidFill>
                  <a:schemeClr val="tx2"/>
                </a:solidFill>
              </a:rPr>
              <a:t>, 2019</a:t>
            </a:r>
          </a:p>
        </p:txBody>
      </p:sp>
      <p:sp>
        <p:nvSpPr>
          <p:cNvPr id="10" name="Title 1"/>
          <p:cNvSpPr>
            <a:spLocks noGrp="1"/>
          </p:cNvSpPr>
          <p:nvPr/>
        </p:nvSpPr>
        <p:spPr>
          <a:xfrm>
            <a:off x="0" y="1052736"/>
            <a:ext cx="9144000" cy="2088232"/>
          </a:xfrm>
          <a:prstGeom prst="rect">
            <a:avLst/>
          </a:prstGeom>
          <a:gradFill flip="none" rotWithShape="1">
            <a:gsLst>
              <a:gs pos="0">
                <a:srgbClr val="264796"/>
              </a:gs>
              <a:gs pos="92000">
                <a:schemeClr val="accent1">
                  <a:tint val="44500"/>
                  <a:satMod val="160000"/>
                </a:schemeClr>
              </a:gs>
              <a:gs pos="100000">
                <a:schemeClr val="accent1">
                  <a:tint val="23500"/>
                  <a:satMod val="160000"/>
                </a:schemeClr>
              </a:gs>
            </a:gsLst>
            <a:lin ang="16200000" scaled="1"/>
            <a:tileRect/>
          </a:gradFill>
        </p:spPr>
        <p:txBody>
          <a:bodyPr vert="horz" lIns="91440" tIns="45720" rIns="91440" bIns="45720" rtlCol="0" anchor="ctr">
            <a:noAutofit/>
          </a:bodyPr>
          <a:lstStyle>
            <a:lvl1pPr algn="ctr" defTabSz="914400" rtl="0" eaLnBrk="1" latinLnBrk="0" hangingPunct="1">
              <a:spcBef>
                <a:spcPct val="0"/>
              </a:spcBef>
              <a:buNone/>
              <a:defRPr sz="2800" u="none" kern="1200">
                <a:solidFill>
                  <a:schemeClr val="bg1"/>
                </a:solidFill>
                <a:latin typeface="Comic Sans MS" panose="030F0702030302020204" pitchFamily="66" charset="0"/>
                <a:ea typeface="+mj-ea"/>
                <a:cs typeface="+mj-cs"/>
              </a:defRPr>
            </a:lvl1pPr>
          </a:lstStyle>
          <a:p>
            <a:r>
              <a:rPr lang="en-US" sz="4000" b="1" dirty="0" smtClean="0">
                <a:latin typeface="+mj-lt"/>
                <a:ea typeface="Cambria Math" panose="02040503050406030204" pitchFamily="18" charset="0"/>
              </a:rPr>
              <a:t>Polar-night </a:t>
            </a:r>
            <a:r>
              <a:rPr lang="en-US" sz="4000" b="1" dirty="0">
                <a:latin typeface="+mj-lt"/>
                <a:ea typeface="Cambria Math" panose="02040503050406030204" pitchFamily="18" charset="0"/>
              </a:rPr>
              <a:t>Jet </a:t>
            </a:r>
            <a:r>
              <a:rPr lang="en-US" sz="4000" b="1" dirty="0" smtClean="0">
                <a:latin typeface="+mj-lt"/>
                <a:ea typeface="Cambria Math" panose="02040503050406030204" pitchFamily="18" charset="0"/>
              </a:rPr>
              <a:t>Oscillations (PJOs) </a:t>
            </a:r>
            <a:r>
              <a:rPr lang="en-US" sz="4000" b="1" dirty="0">
                <a:latin typeface="+mj-lt"/>
                <a:ea typeface="Cambria Math" panose="02040503050406030204" pitchFamily="18" charset="0"/>
              </a:rPr>
              <a:t>and their impact on the MLT dynamics </a:t>
            </a:r>
          </a:p>
        </p:txBody>
      </p:sp>
      <p:sp>
        <p:nvSpPr>
          <p:cNvPr id="17" name="Subtitle 2"/>
          <p:cNvSpPr txBox="1">
            <a:spLocks/>
          </p:cNvSpPr>
          <p:nvPr/>
        </p:nvSpPr>
        <p:spPr>
          <a:xfrm>
            <a:off x="863589" y="3789040"/>
            <a:ext cx="7416823" cy="17526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3000" dirty="0" smtClean="0"/>
              <a:t>J. Federico Conte, Jorge L. Chau, Dieter H. W. Peters </a:t>
            </a:r>
          </a:p>
        </p:txBody>
      </p:sp>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503201" cy="981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8592" y="96409"/>
            <a:ext cx="3176000" cy="405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92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999333"/>
            <a:ext cx="1800200" cy="68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1" name="Straight Connector 30"/>
          <p:cNvCxnSpPr/>
          <p:nvPr/>
        </p:nvCxnSpPr>
        <p:spPr>
          <a:xfrm>
            <a:off x="2051720" y="6269957"/>
            <a:ext cx="547260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3" name="Picture 4" descr="https://upload.wikimedia.org/wikipedia/commons/thumb/1/10/Leibniz-Gemeinschaft_Logo.svg/2000px-Leibniz-Gemeinschaft_Logo.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5894098"/>
            <a:ext cx="1310926" cy="89470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nvSpPr>
        <p:spPr>
          <a:xfrm>
            <a:off x="0" y="0"/>
            <a:ext cx="9144000" cy="648072"/>
          </a:xfrm>
          <a:prstGeom prst="rect">
            <a:avLst/>
          </a:prstGeom>
          <a:gradFill flip="none" rotWithShape="1">
            <a:gsLst>
              <a:gs pos="0">
                <a:srgbClr val="264796"/>
              </a:gs>
              <a:gs pos="92000">
                <a:schemeClr val="accent1">
                  <a:tint val="44500"/>
                  <a:satMod val="160000"/>
                </a:schemeClr>
              </a:gs>
              <a:gs pos="100000">
                <a:schemeClr val="accent1">
                  <a:tint val="23500"/>
                  <a:satMod val="160000"/>
                </a:schemeClr>
              </a:gs>
            </a:gsLst>
            <a:lin ang="16200000" scaled="1"/>
            <a:tileRect/>
          </a:gradFill>
        </p:spPr>
        <p:txBody>
          <a:bodyPr vert="horz" lIns="91440" tIns="45720" rIns="91440" bIns="45720" rtlCol="0" anchor="ctr">
            <a:noAutofit/>
          </a:bodyPr>
          <a:lstStyle>
            <a:lvl1pPr algn="ctr" defTabSz="914400" rtl="0" eaLnBrk="1" latinLnBrk="0" hangingPunct="1">
              <a:spcBef>
                <a:spcPct val="0"/>
              </a:spcBef>
              <a:buNone/>
              <a:defRPr sz="2800" u="none" kern="1200">
                <a:solidFill>
                  <a:schemeClr val="bg1"/>
                </a:solidFill>
                <a:latin typeface="Comic Sans MS" panose="030F0702030302020204" pitchFamily="66" charset="0"/>
                <a:ea typeface="+mj-ea"/>
                <a:cs typeface="+mj-cs"/>
              </a:defRPr>
            </a:lvl1pPr>
          </a:lstStyle>
          <a:p>
            <a:r>
              <a:rPr lang="en-US" b="1" dirty="0" smtClean="0">
                <a:latin typeface="Garamond Premr Pro" charset="0"/>
                <a:ea typeface="ＭＳ Ｐゴシック" charset="0"/>
              </a:rPr>
              <a:t>DYNAMITE 1 - Results</a:t>
            </a:r>
            <a:endParaRPr lang="en-US" b="1" dirty="0">
              <a:latin typeface="Garamond Premr Pro" charset="0"/>
              <a:ea typeface="ＭＳ Ｐゴシック" charset="0"/>
            </a:endParaRPr>
          </a:p>
        </p:txBody>
      </p:sp>
      <p:sp>
        <p:nvSpPr>
          <p:cNvPr id="3" name="TextBox 2"/>
          <p:cNvSpPr txBox="1"/>
          <p:nvPr/>
        </p:nvSpPr>
        <p:spPr>
          <a:xfrm>
            <a:off x="323528" y="836712"/>
            <a:ext cx="8583734" cy="3724096"/>
          </a:xfrm>
          <a:prstGeom prst="rect">
            <a:avLst/>
          </a:prstGeom>
          <a:noFill/>
        </p:spPr>
        <p:txBody>
          <a:bodyPr wrap="square" rtlCol="0">
            <a:spAutoFit/>
          </a:bodyPr>
          <a:lstStyle/>
          <a:p>
            <a:pPr algn="ctr" defTabSz="761329"/>
            <a:r>
              <a:rPr lang="en-US" sz="2000" b="1" i="1" dirty="0" smtClean="0">
                <a:solidFill>
                  <a:schemeClr val="tx2">
                    <a:lumMod val="75000"/>
                  </a:schemeClr>
                </a:solidFill>
                <a:latin typeface="Times New Roman" panose="02020603050405020304" pitchFamily="18" charset="0"/>
                <a:cs typeface="Times New Roman" panose="02020603050405020304" pitchFamily="18" charset="0"/>
              </a:rPr>
              <a:t>Ten (10) </a:t>
            </a:r>
            <a:r>
              <a:rPr lang="en-US" sz="2000" b="1" i="1" dirty="0">
                <a:solidFill>
                  <a:schemeClr val="tx2">
                    <a:lumMod val="75000"/>
                  </a:schemeClr>
                </a:solidFill>
                <a:latin typeface="Times New Roman" panose="02020603050405020304" pitchFamily="18" charset="0"/>
                <a:cs typeface="Times New Roman" panose="02020603050405020304" pitchFamily="18" charset="0"/>
              </a:rPr>
              <a:t>publications resulted from our efforts during the first phase:</a:t>
            </a:r>
          </a:p>
          <a:p>
            <a:pPr marL="342900" indent="-342900" algn="ctr" defTabSz="761329">
              <a:buFont typeface="Wingdings" panose="05000000000000000000" pitchFamily="2" charset="2"/>
              <a:buChar char="v"/>
            </a:pPr>
            <a:endParaRPr lang="en-US" sz="2000" b="1" u="sng" dirty="0">
              <a:solidFill>
                <a:srgbClr val="FF0000"/>
              </a:solidFill>
            </a:endParaRPr>
          </a:p>
          <a:p>
            <a:pPr marL="342900" indent="-342900" algn="ctr" defTabSz="761329">
              <a:buFont typeface="Wingdings" panose="05000000000000000000" pitchFamily="2" charset="2"/>
              <a:buChar char="v"/>
            </a:pPr>
            <a:r>
              <a:rPr lang="en-US" b="1" dirty="0">
                <a:solidFill>
                  <a:schemeClr val="tx2">
                    <a:lumMod val="75000"/>
                  </a:schemeClr>
                </a:solidFill>
                <a:latin typeface="Times New Roman" panose="02020603050405020304" pitchFamily="18" charset="0"/>
                <a:cs typeface="Times New Roman" panose="02020603050405020304" pitchFamily="18" charset="0"/>
              </a:rPr>
              <a:t>Baumgarten et al. (2017), JGR </a:t>
            </a:r>
            <a:r>
              <a:rPr lang="en-US" b="1" dirty="0" smtClean="0">
                <a:solidFill>
                  <a:schemeClr val="tx2">
                    <a:lumMod val="75000"/>
                  </a:schemeClr>
                </a:solidFill>
                <a:latin typeface="Times New Roman" panose="02020603050405020304" pitchFamily="18" charset="0"/>
                <a:cs typeface="Times New Roman" panose="02020603050405020304" pitchFamily="18" charset="0"/>
              </a:rPr>
              <a:t>Atmospheres.</a:t>
            </a:r>
            <a:endParaRPr lang="en-US" b="1" dirty="0">
              <a:solidFill>
                <a:srgbClr val="FF0000"/>
              </a:solidFill>
              <a:latin typeface="Times New Roman" panose="02020603050405020304" pitchFamily="18" charset="0"/>
              <a:cs typeface="Times New Roman" panose="02020603050405020304" pitchFamily="18" charset="0"/>
            </a:endParaRPr>
          </a:p>
          <a:p>
            <a:pPr marL="342900" indent="-342900" algn="ctr" defTabSz="761329">
              <a:buFont typeface="Wingdings" panose="05000000000000000000" pitchFamily="2" charset="2"/>
              <a:buChar char="v"/>
            </a:pPr>
            <a:r>
              <a:rPr lang="en-US" b="1" dirty="0">
                <a:solidFill>
                  <a:schemeClr val="tx2">
                    <a:lumMod val="75000"/>
                  </a:schemeClr>
                </a:solidFill>
                <a:latin typeface="Times New Roman" panose="02020603050405020304" pitchFamily="18" charset="0"/>
                <a:cs typeface="Times New Roman" panose="02020603050405020304" pitchFamily="18" charset="0"/>
              </a:rPr>
              <a:t>Baumgarten et al. (2018), ACP</a:t>
            </a:r>
            <a:r>
              <a:rPr lang="en-US" b="1" dirty="0" smtClean="0">
                <a:solidFill>
                  <a:schemeClr val="tx2">
                    <a:lumMod val="75000"/>
                  </a:schemeClr>
                </a:solidFill>
                <a:latin typeface="Times New Roman" panose="02020603050405020304" pitchFamily="18" charset="0"/>
                <a:cs typeface="Times New Roman" panose="02020603050405020304" pitchFamily="18" charset="0"/>
              </a:rPr>
              <a:t>.</a:t>
            </a:r>
            <a:endParaRPr lang="pt-BR" b="1" dirty="0">
              <a:solidFill>
                <a:srgbClr val="FF0000"/>
              </a:solidFill>
              <a:latin typeface="Times New Roman" panose="02020603050405020304" pitchFamily="18" charset="0"/>
              <a:cs typeface="Times New Roman" panose="02020603050405020304" pitchFamily="18" charset="0"/>
            </a:endParaRPr>
          </a:p>
          <a:p>
            <a:pPr marL="342900" indent="-342900" algn="ctr" defTabSz="761329">
              <a:buFont typeface="Wingdings" panose="05000000000000000000" pitchFamily="2" charset="2"/>
              <a:buChar char="v"/>
            </a:pPr>
            <a:r>
              <a:rPr lang="en-US" b="1" dirty="0">
                <a:solidFill>
                  <a:schemeClr val="tx2">
                    <a:lumMod val="75000"/>
                  </a:schemeClr>
                </a:solidFill>
                <a:latin typeface="Times New Roman" panose="02020603050405020304" pitchFamily="18" charset="0"/>
                <a:cs typeface="Times New Roman" panose="02020603050405020304" pitchFamily="18" charset="0"/>
              </a:rPr>
              <a:t>Chau et al. (2015), JGR Space Phys.</a:t>
            </a:r>
          </a:p>
          <a:p>
            <a:pPr marL="342900" indent="-342900" algn="ctr" defTabSz="761329">
              <a:buFont typeface="Wingdings" panose="05000000000000000000" pitchFamily="2" charset="2"/>
              <a:buChar char="v"/>
            </a:pPr>
            <a:r>
              <a:rPr lang="fr-FR" b="1" dirty="0">
                <a:solidFill>
                  <a:schemeClr val="tx2">
                    <a:lumMod val="75000"/>
                  </a:schemeClr>
                </a:solidFill>
                <a:latin typeface="Times New Roman" panose="02020603050405020304" pitchFamily="18" charset="0"/>
                <a:cs typeface="Times New Roman" panose="02020603050405020304" pitchFamily="18" charset="0"/>
              </a:rPr>
              <a:t>Conte et al.</a:t>
            </a:r>
            <a:r>
              <a:rPr lang="en-US" b="1" dirty="0">
                <a:solidFill>
                  <a:schemeClr val="tx2">
                    <a:lumMod val="75000"/>
                  </a:schemeClr>
                </a:solidFill>
                <a:latin typeface="Times New Roman" panose="02020603050405020304" pitchFamily="18" charset="0"/>
                <a:cs typeface="Times New Roman" panose="02020603050405020304" pitchFamily="18" charset="0"/>
              </a:rPr>
              <a:t> (2017), JGR Space Phys.</a:t>
            </a:r>
          </a:p>
          <a:p>
            <a:pPr marL="342900" indent="-342900" algn="ctr" defTabSz="761329">
              <a:buFont typeface="Wingdings" panose="05000000000000000000" pitchFamily="2" charset="2"/>
              <a:buChar char="v"/>
            </a:pPr>
            <a:r>
              <a:rPr lang="en-US" b="1" dirty="0">
                <a:solidFill>
                  <a:schemeClr val="tx2">
                    <a:lumMod val="75000"/>
                  </a:schemeClr>
                </a:solidFill>
                <a:latin typeface="Times New Roman" panose="02020603050405020304" pitchFamily="18" charset="0"/>
                <a:cs typeface="Times New Roman" panose="02020603050405020304" pitchFamily="18" charset="0"/>
              </a:rPr>
              <a:t>Conte and Brunini (2017), Adv. Space Res</a:t>
            </a:r>
            <a:r>
              <a:rPr lang="en-US" b="1" dirty="0" smtClean="0">
                <a:solidFill>
                  <a:schemeClr val="tx2">
                    <a:lumMod val="75000"/>
                  </a:schemeClr>
                </a:solidFill>
                <a:latin typeface="Times New Roman" panose="02020603050405020304" pitchFamily="18" charset="0"/>
                <a:cs typeface="Times New Roman" panose="02020603050405020304" pitchFamily="18" charset="0"/>
              </a:rPr>
              <a:t>.</a:t>
            </a:r>
          </a:p>
          <a:p>
            <a:pPr marL="342900" indent="-342900" algn="ctr" defTabSz="761329">
              <a:buFont typeface="Wingdings" panose="05000000000000000000" pitchFamily="2" charset="2"/>
              <a:buChar char="v"/>
            </a:pPr>
            <a:r>
              <a:rPr lang="en-US" b="1" dirty="0" smtClean="0">
                <a:solidFill>
                  <a:schemeClr val="tx2">
                    <a:lumMod val="75000"/>
                  </a:schemeClr>
                </a:solidFill>
                <a:latin typeface="Times New Roman" panose="02020603050405020304" pitchFamily="18" charset="0"/>
                <a:cs typeface="Times New Roman" panose="02020603050405020304" pitchFamily="18" charset="0"/>
              </a:rPr>
              <a:t>Conte et al. (2018), </a:t>
            </a:r>
            <a:r>
              <a:rPr lang="en-US" b="1" dirty="0" err="1" smtClean="0">
                <a:solidFill>
                  <a:schemeClr val="tx2">
                    <a:lumMod val="75000"/>
                  </a:schemeClr>
                </a:solidFill>
                <a:latin typeface="Times New Roman" panose="02020603050405020304" pitchFamily="18" charset="0"/>
                <a:cs typeface="Times New Roman" panose="02020603050405020304" pitchFamily="18" charset="0"/>
              </a:rPr>
              <a:t>AnnGeo</a:t>
            </a:r>
            <a:r>
              <a:rPr lang="en-US" b="1" dirty="0" smtClean="0">
                <a:solidFill>
                  <a:schemeClr val="tx2">
                    <a:lumMod val="75000"/>
                  </a:schemeClr>
                </a:solidFill>
                <a:latin typeface="Times New Roman" panose="02020603050405020304" pitchFamily="18" charset="0"/>
                <a:cs typeface="Times New Roman" panose="02020603050405020304" pitchFamily="18" charset="0"/>
              </a:rPr>
              <a:t>.</a:t>
            </a:r>
            <a:endParaRPr lang="en-US" b="1" dirty="0">
              <a:solidFill>
                <a:schemeClr val="tx2">
                  <a:lumMod val="75000"/>
                </a:schemeClr>
              </a:solidFill>
              <a:latin typeface="Times New Roman" panose="02020603050405020304" pitchFamily="18" charset="0"/>
              <a:cs typeface="Times New Roman" panose="02020603050405020304" pitchFamily="18" charset="0"/>
            </a:endParaRPr>
          </a:p>
          <a:p>
            <a:pPr marL="342900" indent="-342900" algn="ctr" defTabSz="761329">
              <a:buFont typeface="Wingdings" panose="05000000000000000000" pitchFamily="2" charset="2"/>
              <a:buChar char="v"/>
            </a:pPr>
            <a:r>
              <a:rPr lang="en-US" b="1" dirty="0">
                <a:solidFill>
                  <a:schemeClr val="tx2">
                    <a:lumMod val="75000"/>
                  </a:schemeClr>
                </a:solidFill>
                <a:latin typeface="Times New Roman" panose="02020603050405020304" pitchFamily="18" charset="0"/>
                <a:cs typeface="Times New Roman" panose="02020603050405020304" pitchFamily="18" charset="0"/>
              </a:rPr>
              <a:t>He et al. (2017), JGR Space Phys.</a:t>
            </a:r>
          </a:p>
          <a:p>
            <a:pPr marL="342900" indent="-342900" algn="ctr" defTabSz="761329">
              <a:buFont typeface="Wingdings" panose="05000000000000000000" pitchFamily="2" charset="2"/>
              <a:buChar char="v"/>
            </a:pPr>
            <a:r>
              <a:rPr lang="en-US" b="1" dirty="0" err="1">
                <a:solidFill>
                  <a:schemeClr val="tx2">
                    <a:lumMod val="75000"/>
                  </a:schemeClr>
                </a:solidFill>
                <a:latin typeface="Times New Roman" panose="02020603050405020304" pitchFamily="18" charset="0"/>
                <a:cs typeface="Times New Roman" panose="02020603050405020304" pitchFamily="18" charset="0"/>
              </a:rPr>
              <a:t>Hysell</a:t>
            </a:r>
            <a:r>
              <a:rPr lang="en-US" b="1" dirty="0">
                <a:solidFill>
                  <a:schemeClr val="tx2">
                    <a:lumMod val="75000"/>
                  </a:schemeClr>
                </a:solidFill>
                <a:latin typeface="Times New Roman" panose="02020603050405020304" pitchFamily="18" charset="0"/>
                <a:cs typeface="Times New Roman" panose="02020603050405020304" pitchFamily="18" charset="0"/>
              </a:rPr>
              <a:t> et al. (2017), JGR Space Phys.</a:t>
            </a:r>
          </a:p>
          <a:p>
            <a:pPr marL="342900" indent="-342900" algn="ctr" defTabSz="761329">
              <a:buFont typeface="Wingdings" panose="05000000000000000000" pitchFamily="2" charset="2"/>
              <a:buChar char="v"/>
            </a:pPr>
            <a:r>
              <a:rPr lang="en-US" b="1" dirty="0">
                <a:solidFill>
                  <a:schemeClr val="tx2">
                    <a:lumMod val="75000"/>
                  </a:schemeClr>
                </a:solidFill>
                <a:latin typeface="Times New Roman" panose="02020603050405020304" pitchFamily="18" charset="0"/>
                <a:cs typeface="Times New Roman" panose="02020603050405020304" pitchFamily="18" charset="0"/>
              </a:rPr>
              <a:t>Pedatella et al. (2014), JGR Space Phys.</a:t>
            </a:r>
          </a:p>
          <a:p>
            <a:pPr marL="342900" indent="-342900" algn="ctr" defTabSz="761329">
              <a:buFont typeface="Wingdings" panose="05000000000000000000" pitchFamily="2" charset="2"/>
              <a:buChar char="v"/>
            </a:pPr>
            <a:r>
              <a:rPr lang="en-US" b="1" dirty="0">
                <a:solidFill>
                  <a:schemeClr val="tx2">
                    <a:lumMod val="75000"/>
                  </a:schemeClr>
                </a:solidFill>
                <a:latin typeface="Times New Roman" panose="02020603050405020304" pitchFamily="18" charset="0"/>
                <a:cs typeface="Times New Roman" panose="02020603050405020304" pitchFamily="18" charset="0"/>
              </a:rPr>
              <a:t>Pedatella et al. (2018), EOS.</a:t>
            </a:r>
          </a:p>
          <a:p>
            <a:endParaRPr lang="en-US" b="1" dirty="0">
              <a:solidFill>
                <a:srgbClr val="264796"/>
              </a:solidFill>
            </a:endParaRPr>
          </a:p>
        </p:txBody>
      </p:sp>
      <p:sp>
        <p:nvSpPr>
          <p:cNvPr id="13" name="TextBox 12"/>
          <p:cNvSpPr txBox="1"/>
          <p:nvPr/>
        </p:nvSpPr>
        <p:spPr>
          <a:xfrm>
            <a:off x="1979712" y="6395558"/>
            <a:ext cx="5328592" cy="369332"/>
          </a:xfrm>
          <a:prstGeom prst="rect">
            <a:avLst/>
          </a:prstGeom>
          <a:noFill/>
        </p:spPr>
        <p:txBody>
          <a:bodyPr wrap="square" rtlCol="0">
            <a:spAutoFit/>
          </a:bodyPr>
          <a:lstStyle/>
          <a:p>
            <a:pPr algn="ctr"/>
            <a:r>
              <a:rPr lang="en-US" dirty="0">
                <a:solidFill>
                  <a:schemeClr val="tx2"/>
                </a:solidFill>
              </a:rPr>
              <a:t>4</a:t>
            </a:r>
            <a:r>
              <a:rPr lang="en-US" baseline="30000" dirty="0" smtClean="0">
                <a:solidFill>
                  <a:schemeClr val="tx2"/>
                </a:solidFill>
              </a:rPr>
              <a:t>th</a:t>
            </a:r>
            <a:r>
              <a:rPr lang="en-US" dirty="0" smtClean="0">
                <a:solidFill>
                  <a:schemeClr val="tx2"/>
                </a:solidFill>
              </a:rPr>
              <a:t> Colloquium SPP Dynamic Earth. Bad </a:t>
            </a:r>
            <a:r>
              <a:rPr lang="en-US" dirty="0" err="1" smtClean="0">
                <a:solidFill>
                  <a:schemeClr val="tx2"/>
                </a:solidFill>
              </a:rPr>
              <a:t>Aibling</a:t>
            </a:r>
            <a:r>
              <a:rPr lang="en-US" dirty="0" smtClean="0">
                <a:solidFill>
                  <a:schemeClr val="tx2"/>
                </a:solidFill>
              </a:rPr>
              <a:t>, 2019</a:t>
            </a:r>
          </a:p>
        </p:txBody>
      </p:sp>
      <p:sp>
        <p:nvSpPr>
          <p:cNvPr id="2" name="TextBox 1"/>
          <p:cNvSpPr txBox="1"/>
          <p:nvPr/>
        </p:nvSpPr>
        <p:spPr>
          <a:xfrm>
            <a:off x="467544" y="4723360"/>
            <a:ext cx="8208912" cy="1200329"/>
          </a:xfrm>
          <a:prstGeom prst="rect">
            <a:avLst/>
          </a:prstGeom>
          <a:noFill/>
        </p:spPr>
        <p:txBody>
          <a:bodyPr wrap="square" rtlCol="0">
            <a:spAutoFit/>
          </a:bodyPr>
          <a:lstStyle/>
          <a:p>
            <a:pPr algn="ctr"/>
            <a:r>
              <a:rPr lang="en-US" b="1" i="1" dirty="0">
                <a:solidFill>
                  <a:schemeClr val="tx2">
                    <a:lumMod val="75000"/>
                  </a:schemeClr>
                </a:solidFill>
                <a:latin typeface="Times New Roman" panose="02020603050405020304" pitchFamily="18" charset="0"/>
                <a:cs typeface="Times New Roman" panose="02020603050405020304" pitchFamily="18" charset="0"/>
              </a:rPr>
              <a:t>Results </a:t>
            </a:r>
            <a:r>
              <a:rPr lang="en-US" b="1" i="1" dirty="0" smtClean="0">
                <a:solidFill>
                  <a:schemeClr val="tx2">
                    <a:lumMod val="75000"/>
                  </a:schemeClr>
                </a:solidFill>
                <a:latin typeface="Times New Roman" panose="02020603050405020304" pitchFamily="18" charset="0"/>
                <a:cs typeface="Times New Roman" panose="02020603050405020304" pitchFamily="18" charset="0"/>
              </a:rPr>
              <a:t>presented and discussed in these articles, as well as </a:t>
            </a:r>
            <a:r>
              <a:rPr lang="en-US" b="1" i="1" dirty="0">
                <a:solidFill>
                  <a:schemeClr val="tx2">
                    <a:lumMod val="75000"/>
                  </a:schemeClr>
                </a:solidFill>
                <a:latin typeface="Times New Roman" panose="02020603050405020304" pitchFamily="18" charset="0"/>
                <a:cs typeface="Times New Roman" panose="02020603050405020304" pitchFamily="18" charset="0"/>
              </a:rPr>
              <a:t>the fact that the vertical coupling between different layers of the atmosphere is still </a:t>
            </a:r>
            <a:r>
              <a:rPr lang="en-US" b="1" i="1" dirty="0" smtClean="0">
                <a:solidFill>
                  <a:schemeClr val="tx2">
                    <a:lumMod val="75000"/>
                  </a:schemeClr>
                </a:solidFill>
                <a:latin typeface="Times New Roman" panose="02020603050405020304" pitchFamily="18" charset="0"/>
                <a:cs typeface="Times New Roman" panose="02020603050405020304" pitchFamily="18" charset="0"/>
              </a:rPr>
              <a:t>not </a:t>
            </a:r>
            <a:r>
              <a:rPr lang="en-US" b="1" i="1" dirty="0">
                <a:solidFill>
                  <a:schemeClr val="tx2">
                    <a:lumMod val="75000"/>
                  </a:schemeClr>
                </a:solidFill>
                <a:latin typeface="Times New Roman" panose="02020603050405020304" pitchFamily="18" charset="0"/>
                <a:cs typeface="Times New Roman" panose="02020603050405020304" pitchFamily="18" charset="0"/>
              </a:rPr>
              <a:t>entirely understood, motivated us to further </a:t>
            </a:r>
            <a:r>
              <a:rPr lang="en-US" b="1" i="1" dirty="0" smtClean="0">
                <a:solidFill>
                  <a:schemeClr val="tx2">
                    <a:lumMod val="75000"/>
                  </a:schemeClr>
                </a:solidFill>
                <a:latin typeface="Times New Roman" panose="02020603050405020304" pitchFamily="18" charset="0"/>
                <a:cs typeface="Times New Roman" panose="02020603050405020304" pitchFamily="18" charset="0"/>
              </a:rPr>
              <a:t>investigate, </a:t>
            </a:r>
            <a:r>
              <a:rPr lang="en-US" b="1" i="1" dirty="0">
                <a:solidFill>
                  <a:schemeClr val="tx2">
                    <a:lumMod val="75000"/>
                  </a:schemeClr>
                </a:solidFill>
                <a:latin typeface="Times New Roman" panose="02020603050405020304" pitchFamily="18" charset="0"/>
                <a:cs typeface="Times New Roman" panose="02020603050405020304" pitchFamily="18" charset="0"/>
              </a:rPr>
              <a:t>and eventually write the second phase of </a:t>
            </a:r>
            <a:r>
              <a:rPr lang="en-US" b="1" i="1" dirty="0" smtClean="0">
                <a:solidFill>
                  <a:schemeClr val="tx2">
                    <a:lumMod val="75000"/>
                  </a:schemeClr>
                </a:solidFill>
                <a:latin typeface="Times New Roman" panose="02020603050405020304" pitchFamily="18" charset="0"/>
                <a:cs typeface="Times New Roman" panose="02020603050405020304" pitchFamily="18" charset="0"/>
              </a:rPr>
              <a:t>our project…</a:t>
            </a:r>
            <a:endParaRPr lang="en-US" b="1" i="1"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538" y="718760"/>
            <a:ext cx="7888924" cy="39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5796136" y="980728"/>
            <a:ext cx="792088" cy="3580080"/>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2075" y="711916"/>
            <a:ext cx="6419850" cy="3966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2267744" y="1916832"/>
            <a:ext cx="864096" cy="1152128"/>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180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999333"/>
            <a:ext cx="1800200" cy="68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1" name="Straight Connector 30"/>
          <p:cNvCxnSpPr/>
          <p:nvPr/>
        </p:nvCxnSpPr>
        <p:spPr>
          <a:xfrm>
            <a:off x="2051720" y="6269957"/>
            <a:ext cx="547260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3" name="Picture 4" descr="https://upload.wikimedia.org/wikipedia/commons/thumb/1/10/Leibniz-Gemeinschaft_Logo.svg/2000px-Leibniz-Gemeinschaft_Logo.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5894098"/>
            <a:ext cx="1310926" cy="89470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nvSpPr>
        <p:spPr>
          <a:xfrm>
            <a:off x="0" y="0"/>
            <a:ext cx="9144000" cy="648072"/>
          </a:xfrm>
          <a:prstGeom prst="rect">
            <a:avLst/>
          </a:prstGeom>
          <a:gradFill flip="none" rotWithShape="1">
            <a:gsLst>
              <a:gs pos="0">
                <a:srgbClr val="264796"/>
              </a:gs>
              <a:gs pos="92000">
                <a:schemeClr val="accent1">
                  <a:tint val="44500"/>
                  <a:satMod val="160000"/>
                </a:schemeClr>
              </a:gs>
              <a:gs pos="100000">
                <a:schemeClr val="accent1">
                  <a:tint val="23500"/>
                  <a:satMod val="160000"/>
                </a:schemeClr>
              </a:gs>
            </a:gsLst>
            <a:lin ang="16200000" scaled="1"/>
            <a:tileRect/>
          </a:gradFill>
        </p:spPr>
        <p:txBody>
          <a:bodyPr vert="horz" lIns="91440" tIns="45720" rIns="91440" bIns="45720" rtlCol="0" anchor="ctr">
            <a:noAutofit/>
          </a:bodyPr>
          <a:lstStyle>
            <a:lvl1pPr algn="ctr" defTabSz="914400" rtl="0" eaLnBrk="1" latinLnBrk="0" hangingPunct="1">
              <a:spcBef>
                <a:spcPct val="0"/>
              </a:spcBef>
              <a:buNone/>
              <a:defRPr sz="2800" u="none" kern="1200">
                <a:solidFill>
                  <a:schemeClr val="bg1"/>
                </a:solidFill>
                <a:latin typeface="Comic Sans MS" panose="030F0702030302020204" pitchFamily="66" charset="0"/>
                <a:ea typeface="+mj-ea"/>
                <a:cs typeface="+mj-cs"/>
              </a:defRPr>
            </a:lvl1pPr>
          </a:lstStyle>
          <a:p>
            <a:r>
              <a:rPr lang="en-US" b="1" dirty="0" smtClean="0">
                <a:latin typeface="Garamond Premr Pro" charset="0"/>
                <a:ea typeface="ＭＳ Ｐゴシック" charset="0"/>
              </a:rPr>
              <a:t>DYNAMITE 2 – Main goals of the project</a:t>
            </a:r>
            <a:endParaRPr lang="en-US" b="1" dirty="0">
              <a:latin typeface="Garamond Premr Pro" charset="0"/>
              <a:ea typeface="ＭＳ Ｐゴシック" charset="0"/>
            </a:endParaRPr>
          </a:p>
        </p:txBody>
      </p:sp>
      <p:sp>
        <p:nvSpPr>
          <p:cNvPr id="3" name="TextBox 2"/>
          <p:cNvSpPr txBox="1"/>
          <p:nvPr/>
        </p:nvSpPr>
        <p:spPr>
          <a:xfrm>
            <a:off x="323528" y="836712"/>
            <a:ext cx="8583734" cy="3970318"/>
          </a:xfrm>
          <a:prstGeom prst="rect">
            <a:avLst/>
          </a:prstGeom>
          <a:noFill/>
        </p:spPr>
        <p:txBody>
          <a:bodyPr wrap="square" rtlCol="0">
            <a:spAutoFit/>
          </a:bodyPr>
          <a:lstStyle/>
          <a:p>
            <a:pPr marL="342900" indent="-342900">
              <a:buAutoNum type="arabicPeriod"/>
            </a:pPr>
            <a:r>
              <a:rPr lang="en-US" b="1" dirty="0" smtClean="0">
                <a:solidFill>
                  <a:srgbClr val="264796"/>
                </a:solidFill>
              </a:rPr>
              <a:t>Quantification </a:t>
            </a:r>
            <a:r>
              <a:rPr lang="en-US" b="1" dirty="0">
                <a:solidFill>
                  <a:srgbClr val="264796"/>
                </a:solidFill>
              </a:rPr>
              <a:t>of the GW activity and their corresponding </a:t>
            </a:r>
            <a:r>
              <a:rPr lang="en-US" b="1" dirty="0" smtClean="0">
                <a:solidFill>
                  <a:srgbClr val="264796"/>
                </a:solidFill>
              </a:rPr>
              <a:t>momentum flux </a:t>
            </a:r>
            <a:r>
              <a:rPr lang="en-US" b="1" dirty="0">
                <a:solidFill>
                  <a:srgbClr val="264796"/>
                </a:solidFill>
              </a:rPr>
              <a:t>in the </a:t>
            </a:r>
            <a:r>
              <a:rPr lang="en-US" b="1" dirty="0" smtClean="0">
                <a:solidFill>
                  <a:srgbClr val="264796"/>
                </a:solidFill>
              </a:rPr>
              <a:t>MLT region </a:t>
            </a:r>
            <a:r>
              <a:rPr lang="en-US" b="1" dirty="0">
                <a:solidFill>
                  <a:srgbClr val="264796"/>
                </a:solidFill>
              </a:rPr>
              <a:t>with radar and </a:t>
            </a:r>
            <a:r>
              <a:rPr lang="en-US" b="1" dirty="0" err="1">
                <a:solidFill>
                  <a:srgbClr val="264796"/>
                </a:solidFill>
              </a:rPr>
              <a:t>lidar</a:t>
            </a:r>
            <a:r>
              <a:rPr lang="en-US" b="1" dirty="0">
                <a:solidFill>
                  <a:srgbClr val="264796"/>
                </a:solidFill>
              </a:rPr>
              <a:t> observations at middle and high </a:t>
            </a:r>
            <a:r>
              <a:rPr lang="en-US" b="1" dirty="0" smtClean="0">
                <a:solidFill>
                  <a:srgbClr val="264796"/>
                </a:solidFill>
              </a:rPr>
              <a:t>latitudes, with </a:t>
            </a:r>
            <a:r>
              <a:rPr lang="en-US" b="1" dirty="0">
                <a:solidFill>
                  <a:srgbClr val="264796"/>
                </a:solidFill>
              </a:rPr>
              <a:t>special </a:t>
            </a:r>
            <a:r>
              <a:rPr lang="en-US" b="1" dirty="0" smtClean="0">
                <a:solidFill>
                  <a:srgbClr val="264796"/>
                </a:solidFill>
              </a:rPr>
              <a:t>focus on </a:t>
            </a:r>
            <a:r>
              <a:rPr lang="en-US" b="1" dirty="0">
                <a:solidFill>
                  <a:srgbClr val="264796"/>
                </a:solidFill>
              </a:rPr>
              <a:t>fall transition times</a:t>
            </a:r>
            <a:r>
              <a:rPr lang="en-US" b="1" dirty="0" smtClean="0">
                <a:solidFill>
                  <a:srgbClr val="264796"/>
                </a:solidFill>
              </a:rPr>
              <a:t>.</a:t>
            </a:r>
          </a:p>
          <a:p>
            <a:pPr marL="342900" indent="-342900">
              <a:buAutoNum type="arabicPeriod"/>
            </a:pPr>
            <a:endParaRPr lang="en-US" b="1" dirty="0">
              <a:solidFill>
                <a:srgbClr val="264796"/>
              </a:solidFill>
            </a:endParaRPr>
          </a:p>
          <a:p>
            <a:pPr marL="342900" indent="-342900">
              <a:buAutoNum type="arabicPeriod"/>
            </a:pPr>
            <a:r>
              <a:rPr lang="en-US" b="1" dirty="0" smtClean="0">
                <a:solidFill>
                  <a:srgbClr val="264796"/>
                </a:solidFill>
              </a:rPr>
              <a:t>Investigation </a:t>
            </a:r>
            <a:r>
              <a:rPr lang="en-US" b="1" dirty="0">
                <a:solidFill>
                  <a:srgbClr val="264796"/>
                </a:solidFill>
              </a:rPr>
              <a:t>of the interactions of PWs, mean winds and tides, in the MLT region and their relation to thermospheric parameters as observed by Swarm and other satellite data (e.g., CHAMP, GRACE, GOCE, COSMIC) at middle and high latitudes.</a:t>
            </a:r>
          </a:p>
          <a:p>
            <a:pPr marL="342900" indent="-342900">
              <a:buAutoNum type="arabicPeriod"/>
            </a:pPr>
            <a:endParaRPr lang="en-US" b="1" dirty="0">
              <a:solidFill>
                <a:srgbClr val="264796"/>
              </a:solidFill>
            </a:endParaRPr>
          </a:p>
          <a:p>
            <a:pPr marL="342900" indent="-342900">
              <a:buAutoNum type="arabicPeriod"/>
            </a:pPr>
            <a:r>
              <a:rPr lang="en-US" b="1" dirty="0" smtClean="0">
                <a:solidFill>
                  <a:srgbClr val="264796"/>
                </a:solidFill>
              </a:rPr>
              <a:t>Investigation </a:t>
            </a:r>
            <a:r>
              <a:rPr lang="en-US" b="1" dirty="0">
                <a:solidFill>
                  <a:srgbClr val="264796"/>
                </a:solidFill>
              </a:rPr>
              <a:t>of tides, GWs and mean winds in the MLT region during PJOs and their relation to its strength and temporal extent, using observations and simulations.</a:t>
            </a:r>
          </a:p>
          <a:p>
            <a:pPr marL="342900" indent="-342900">
              <a:buAutoNum type="arabicPeriod"/>
            </a:pPr>
            <a:endParaRPr lang="en-US" b="1" dirty="0">
              <a:solidFill>
                <a:srgbClr val="264796"/>
              </a:solidFill>
            </a:endParaRPr>
          </a:p>
          <a:p>
            <a:pPr marL="342900" indent="-342900">
              <a:buAutoNum type="arabicPeriod"/>
            </a:pPr>
            <a:r>
              <a:rPr lang="en-US" b="1" dirty="0" smtClean="0">
                <a:solidFill>
                  <a:srgbClr val="264796"/>
                </a:solidFill>
              </a:rPr>
              <a:t>Evaluation </a:t>
            </a:r>
            <a:r>
              <a:rPr lang="en-US" b="1" dirty="0">
                <a:solidFill>
                  <a:srgbClr val="264796"/>
                </a:solidFill>
              </a:rPr>
              <a:t>of the observed MLT tides during PJO and non PJO events on the I/T weather, by comparing special WACCM-X simulations with satellite and ground-based I/T observations.</a:t>
            </a:r>
          </a:p>
        </p:txBody>
      </p:sp>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9752" y="4968000"/>
            <a:ext cx="1510456" cy="106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0208" y="5004000"/>
            <a:ext cx="958503" cy="95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0621" y="4968000"/>
            <a:ext cx="1597683" cy="1067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979712" y="6395558"/>
            <a:ext cx="5328592" cy="369332"/>
          </a:xfrm>
          <a:prstGeom prst="rect">
            <a:avLst/>
          </a:prstGeom>
          <a:noFill/>
        </p:spPr>
        <p:txBody>
          <a:bodyPr wrap="square" rtlCol="0">
            <a:spAutoFit/>
          </a:bodyPr>
          <a:lstStyle/>
          <a:p>
            <a:pPr algn="ctr"/>
            <a:r>
              <a:rPr lang="en-US" dirty="0">
                <a:solidFill>
                  <a:schemeClr val="tx2"/>
                </a:solidFill>
              </a:rPr>
              <a:t>4</a:t>
            </a:r>
            <a:r>
              <a:rPr lang="en-US" baseline="30000" dirty="0" smtClean="0">
                <a:solidFill>
                  <a:schemeClr val="tx2"/>
                </a:solidFill>
              </a:rPr>
              <a:t>th</a:t>
            </a:r>
            <a:r>
              <a:rPr lang="en-US" dirty="0" smtClean="0">
                <a:solidFill>
                  <a:schemeClr val="tx2"/>
                </a:solidFill>
              </a:rPr>
              <a:t> Colloquium SPP Dynamic Earth. Bad </a:t>
            </a:r>
            <a:r>
              <a:rPr lang="en-US" dirty="0" err="1" smtClean="0">
                <a:solidFill>
                  <a:schemeClr val="tx2"/>
                </a:solidFill>
              </a:rPr>
              <a:t>Aibling</a:t>
            </a:r>
            <a:r>
              <a:rPr lang="en-US" dirty="0" smtClean="0">
                <a:solidFill>
                  <a:schemeClr val="tx2"/>
                </a:solidFill>
              </a:rPr>
              <a:t>, 2019</a:t>
            </a:r>
          </a:p>
        </p:txBody>
      </p:sp>
    </p:spTree>
    <p:extLst>
      <p:ext uri="{BB962C8B-B14F-4D97-AF65-F5344CB8AC3E}">
        <p14:creationId xmlns:p14="http://schemas.microsoft.com/office/powerpoint/2010/main" val="117506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4" end="4"/>
                                            </p:txEl>
                                          </p:spTgt>
                                        </p:tgtEl>
                                        <p:attrNameLst>
                                          <p:attrName>r</p:attrName>
                                        </p:attrNameLst>
                                      </p:cBhvr>
                                    </p:animRot>
                                    <p:animRot by="-240000">
                                      <p:cBhvr>
                                        <p:cTn id="7" dur="200" fill="hold">
                                          <p:stCondLst>
                                            <p:cond delay="200"/>
                                          </p:stCondLst>
                                        </p:cTn>
                                        <p:tgtEl>
                                          <p:spTgt spid="3">
                                            <p:txEl>
                                              <p:pRg st="4" end="4"/>
                                            </p:txEl>
                                          </p:spTgt>
                                        </p:tgtEl>
                                        <p:attrNameLst>
                                          <p:attrName>r</p:attrName>
                                        </p:attrNameLst>
                                      </p:cBhvr>
                                    </p:animRot>
                                    <p:animRot by="240000">
                                      <p:cBhvr>
                                        <p:cTn id="8" dur="200" fill="hold">
                                          <p:stCondLst>
                                            <p:cond delay="400"/>
                                          </p:stCondLst>
                                        </p:cTn>
                                        <p:tgtEl>
                                          <p:spTgt spid="3">
                                            <p:txEl>
                                              <p:pRg st="4" end="4"/>
                                            </p:txEl>
                                          </p:spTgt>
                                        </p:tgtEl>
                                        <p:attrNameLst>
                                          <p:attrName>r</p:attrName>
                                        </p:attrNameLst>
                                      </p:cBhvr>
                                    </p:animRot>
                                    <p:animRot by="-240000">
                                      <p:cBhvr>
                                        <p:cTn id="9" dur="200" fill="hold">
                                          <p:stCondLst>
                                            <p:cond delay="600"/>
                                          </p:stCondLst>
                                        </p:cTn>
                                        <p:tgtEl>
                                          <p:spTgt spid="3">
                                            <p:txEl>
                                              <p:pRg st="4" end="4"/>
                                            </p:txEl>
                                          </p:spTgt>
                                        </p:tgtEl>
                                        <p:attrNameLst>
                                          <p:attrName>r</p:attrName>
                                        </p:attrNameLst>
                                      </p:cBhvr>
                                    </p:animRot>
                                    <p:animRot by="120000">
                                      <p:cBhvr>
                                        <p:cTn id="10" dur="200" fill="hold">
                                          <p:stCondLst>
                                            <p:cond delay="800"/>
                                          </p:stCondLst>
                                        </p:cTn>
                                        <p:tgtEl>
                                          <p:spTgt spid="3">
                                            <p:txEl>
                                              <p:pRg st="4" end="4"/>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3">
                                            <p:txEl>
                                              <p:pRg st="6" end="6"/>
                                            </p:txEl>
                                          </p:spTgt>
                                        </p:tgtEl>
                                        <p:attrNameLst>
                                          <p:attrName>r</p:attrName>
                                        </p:attrNameLst>
                                      </p:cBhvr>
                                    </p:animRot>
                                    <p:animRot by="-240000">
                                      <p:cBhvr>
                                        <p:cTn id="15" dur="200" fill="hold">
                                          <p:stCondLst>
                                            <p:cond delay="200"/>
                                          </p:stCondLst>
                                        </p:cTn>
                                        <p:tgtEl>
                                          <p:spTgt spid="3">
                                            <p:txEl>
                                              <p:pRg st="6" end="6"/>
                                            </p:txEl>
                                          </p:spTgt>
                                        </p:tgtEl>
                                        <p:attrNameLst>
                                          <p:attrName>r</p:attrName>
                                        </p:attrNameLst>
                                      </p:cBhvr>
                                    </p:animRot>
                                    <p:animRot by="240000">
                                      <p:cBhvr>
                                        <p:cTn id="16" dur="200" fill="hold">
                                          <p:stCondLst>
                                            <p:cond delay="400"/>
                                          </p:stCondLst>
                                        </p:cTn>
                                        <p:tgtEl>
                                          <p:spTgt spid="3">
                                            <p:txEl>
                                              <p:pRg st="6" end="6"/>
                                            </p:txEl>
                                          </p:spTgt>
                                        </p:tgtEl>
                                        <p:attrNameLst>
                                          <p:attrName>r</p:attrName>
                                        </p:attrNameLst>
                                      </p:cBhvr>
                                    </p:animRot>
                                    <p:animRot by="-240000">
                                      <p:cBhvr>
                                        <p:cTn id="17" dur="200" fill="hold">
                                          <p:stCondLst>
                                            <p:cond delay="600"/>
                                          </p:stCondLst>
                                        </p:cTn>
                                        <p:tgtEl>
                                          <p:spTgt spid="3">
                                            <p:txEl>
                                              <p:pRg st="6" end="6"/>
                                            </p:txEl>
                                          </p:spTgt>
                                        </p:tgtEl>
                                        <p:attrNameLst>
                                          <p:attrName>r</p:attrName>
                                        </p:attrNameLst>
                                      </p:cBhvr>
                                    </p:animRot>
                                    <p:animRot by="120000">
                                      <p:cBhvr>
                                        <p:cTn id="18" dur="200" fill="hold">
                                          <p:stCondLst>
                                            <p:cond delay="800"/>
                                          </p:stCondLst>
                                        </p:cTn>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999333"/>
            <a:ext cx="1800200" cy="68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1" name="Straight Connector 30"/>
          <p:cNvCxnSpPr/>
          <p:nvPr/>
        </p:nvCxnSpPr>
        <p:spPr>
          <a:xfrm>
            <a:off x="2051720" y="6269957"/>
            <a:ext cx="547260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3" name="Picture 4" descr="https://upload.wikimedia.org/wikipedia/commons/thumb/1/10/Leibniz-Gemeinschaft_Logo.svg/2000px-Leibniz-Gemeinschaft_Logo.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5894098"/>
            <a:ext cx="1310926" cy="894707"/>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nvSpPr>
        <p:spPr>
          <a:xfrm>
            <a:off x="0" y="0"/>
            <a:ext cx="9144000" cy="648072"/>
          </a:xfrm>
          <a:prstGeom prst="rect">
            <a:avLst/>
          </a:prstGeom>
          <a:gradFill flip="none" rotWithShape="1">
            <a:gsLst>
              <a:gs pos="0">
                <a:srgbClr val="264796"/>
              </a:gs>
              <a:gs pos="92000">
                <a:schemeClr val="accent1">
                  <a:tint val="44500"/>
                  <a:satMod val="160000"/>
                </a:schemeClr>
              </a:gs>
              <a:gs pos="100000">
                <a:schemeClr val="accent1">
                  <a:tint val="23500"/>
                  <a:satMod val="160000"/>
                </a:schemeClr>
              </a:gs>
            </a:gsLst>
            <a:lin ang="16200000" scaled="1"/>
            <a:tileRect/>
          </a:gradFill>
        </p:spPr>
        <p:txBody>
          <a:bodyPr vert="horz" lIns="91440" tIns="45720" rIns="91440" bIns="45720" rtlCol="0" anchor="ctr">
            <a:noAutofit/>
          </a:bodyPr>
          <a:lstStyle>
            <a:lvl1pPr algn="ctr" defTabSz="914400" rtl="0" eaLnBrk="1" latinLnBrk="0" hangingPunct="1">
              <a:spcBef>
                <a:spcPct val="0"/>
              </a:spcBef>
              <a:buNone/>
              <a:defRPr sz="2800" u="none" kern="1200">
                <a:solidFill>
                  <a:schemeClr val="bg1"/>
                </a:solidFill>
                <a:latin typeface="Comic Sans MS" panose="030F0702030302020204" pitchFamily="66" charset="0"/>
                <a:ea typeface="+mj-ea"/>
                <a:cs typeface="+mj-cs"/>
              </a:defRPr>
            </a:lvl1pPr>
          </a:lstStyle>
          <a:p>
            <a:r>
              <a:rPr lang="en-US" b="1" dirty="0" smtClean="0">
                <a:latin typeface="Garamond Premr Pro" charset="0"/>
                <a:ea typeface="ＭＳ Ｐゴシック" charset="0"/>
              </a:rPr>
              <a:t>Response of the MLT to PJO events</a:t>
            </a:r>
            <a:endParaRPr lang="en-US" b="1" dirty="0">
              <a:latin typeface="Garamond Premr Pro" charset="0"/>
              <a:ea typeface="ＭＳ Ｐゴシック" charset="0"/>
            </a:endParaRPr>
          </a:p>
        </p:txBody>
      </p:sp>
      <p:sp>
        <p:nvSpPr>
          <p:cNvPr id="11" name="TextBox 10"/>
          <p:cNvSpPr txBox="1"/>
          <p:nvPr/>
        </p:nvSpPr>
        <p:spPr>
          <a:xfrm>
            <a:off x="1979712" y="6395558"/>
            <a:ext cx="5328592" cy="369332"/>
          </a:xfrm>
          <a:prstGeom prst="rect">
            <a:avLst/>
          </a:prstGeom>
          <a:noFill/>
        </p:spPr>
        <p:txBody>
          <a:bodyPr wrap="square" rtlCol="0">
            <a:spAutoFit/>
          </a:bodyPr>
          <a:lstStyle/>
          <a:p>
            <a:pPr algn="ctr"/>
            <a:r>
              <a:rPr lang="en-US" dirty="0">
                <a:solidFill>
                  <a:schemeClr val="tx2"/>
                </a:solidFill>
              </a:rPr>
              <a:t>4</a:t>
            </a:r>
            <a:r>
              <a:rPr lang="en-US" baseline="30000" dirty="0" smtClean="0">
                <a:solidFill>
                  <a:schemeClr val="tx2"/>
                </a:solidFill>
              </a:rPr>
              <a:t>th</a:t>
            </a:r>
            <a:r>
              <a:rPr lang="en-US" dirty="0" smtClean="0">
                <a:solidFill>
                  <a:schemeClr val="tx2"/>
                </a:solidFill>
              </a:rPr>
              <a:t> Colloquium SPP Dynamic Earth. Bad </a:t>
            </a:r>
            <a:r>
              <a:rPr lang="en-US" dirty="0" err="1" smtClean="0">
                <a:solidFill>
                  <a:schemeClr val="tx2"/>
                </a:solidFill>
              </a:rPr>
              <a:t>Aibling</a:t>
            </a:r>
            <a:r>
              <a:rPr lang="en-US" dirty="0" smtClean="0">
                <a:solidFill>
                  <a:schemeClr val="tx2"/>
                </a:solidFill>
              </a:rPr>
              <a:t>, 2019</a:t>
            </a:r>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92" y="980728"/>
            <a:ext cx="9227984" cy="443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91" y="980728"/>
            <a:ext cx="9227983" cy="443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91" y="979200"/>
            <a:ext cx="9227983" cy="443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915816" y="5724000"/>
            <a:ext cx="3096344" cy="369332"/>
          </a:xfrm>
          <a:prstGeom prst="rect">
            <a:avLst/>
          </a:prstGeom>
          <a:noFill/>
        </p:spPr>
        <p:txBody>
          <a:bodyPr wrap="square" rtlCol="0">
            <a:spAutoFit/>
          </a:bodyPr>
          <a:lstStyle/>
          <a:p>
            <a:pPr algn="ctr"/>
            <a:r>
              <a:rPr lang="en-US" b="1" dirty="0">
                <a:solidFill>
                  <a:srgbClr val="264796"/>
                </a:solidFill>
              </a:rPr>
              <a:t>Ext-CMAM30 simulations</a:t>
            </a:r>
          </a:p>
        </p:txBody>
      </p:sp>
      <p:sp>
        <p:nvSpPr>
          <p:cNvPr id="16" name="TextBox 15"/>
          <p:cNvSpPr txBox="1"/>
          <p:nvPr/>
        </p:nvSpPr>
        <p:spPr>
          <a:xfrm>
            <a:off x="2949438" y="5724000"/>
            <a:ext cx="3096344" cy="369332"/>
          </a:xfrm>
          <a:prstGeom prst="rect">
            <a:avLst/>
          </a:prstGeom>
          <a:solidFill>
            <a:schemeClr val="bg1"/>
          </a:solidFill>
        </p:spPr>
        <p:txBody>
          <a:bodyPr wrap="square" rtlCol="0">
            <a:spAutoFit/>
          </a:bodyPr>
          <a:lstStyle/>
          <a:p>
            <a:pPr algn="ctr"/>
            <a:r>
              <a:rPr lang="en-US" b="1" dirty="0" smtClean="0">
                <a:solidFill>
                  <a:srgbClr val="264796"/>
                </a:solidFill>
              </a:rPr>
              <a:t>Specular meteor radars</a:t>
            </a:r>
            <a:endParaRPr lang="en-US" b="1" dirty="0">
              <a:solidFill>
                <a:srgbClr val="264796"/>
              </a:solidFill>
            </a:endParaRPr>
          </a:p>
        </p:txBody>
      </p:sp>
      <p:sp>
        <p:nvSpPr>
          <p:cNvPr id="3" name="TextBox 2"/>
          <p:cNvSpPr txBox="1"/>
          <p:nvPr/>
        </p:nvSpPr>
        <p:spPr>
          <a:xfrm>
            <a:off x="4788024" y="5292000"/>
            <a:ext cx="4355976" cy="307777"/>
          </a:xfrm>
          <a:prstGeom prst="rect">
            <a:avLst/>
          </a:prstGeom>
          <a:noFill/>
        </p:spPr>
        <p:txBody>
          <a:bodyPr wrap="square" rtlCol="0">
            <a:spAutoFit/>
          </a:bodyPr>
          <a:lstStyle/>
          <a:p>
            <a:r>
              <a:rPr lang="en-US" sz="1400" b="1" dirty="0" smtClean="0"/>
              <a:t>*Adapted from Conte et al. (2019), JGR (minor revision)</a:t>
            </a:r>
            <a:endParaRPr lang="en-US" sz="1400" b="1" dirty="0"/>
          </a:p>
        </p:txBody>
      </p:sp>
    </p:spTree>
    <p:extLst>
      <p:ext uri="{BB962C8B-B14F-4D97-AF65-F5344CB8AC3E}">
        <p14:creationId xmlns:p14="http://schemas.microsoft.com/office/powerpoint/2010/main" val="254662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1000"/>
                                        <p:tgtEl>
                                          <p:spTgt spid="2054"/>
                                        </p:tgtEl>
                                      </p:cBhvr>
                                    </p:animEffect>
                                    <p:anim calcmode="lin" valueType="num">
                                      <p:cBhvr>
                                        <p:cTn id="8" dur="1000" fill="hold"/>
                                        <p:tgtEl>
                                          <p:spTgt spid="2054"/>
                                        </p:tgtEl>
                                        <p:attrNameLst>
                                          <p:attrName>ppt_x</p:attrName>
                                        </p:attrNameLst>
                                      </p:cBhvr>
                                      <p:tavLst>
                                        <p:tav tm="0">
                                          <p:val>
                                            <p:strVal val="#ppt_x"/>
                                          </p:val>
                                        </p:tav>
                                        <p:tav tm="100000">
                                          <p:val>
                                            <p:strVal val="#ppt_x"/>
                                          </p:val>
                                        </p:tav>
                                      </p:tavLst>
                                    </p:anim>
                                    <p:anim calcmode="lin" valueType="num">
                                      <p:cBhvr>
                                        <p:cTn id="9" dur="1000" fill="hold"/>
                                        <p:tgtEl>
                                          <p:spTgt spid="205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055"/>
                                        </p:tgtEl>
                                        <p:attrNameLst>
                                          <p:attrName>style.visibility</p:attrName>
                                        </p:attrNameLst>
                                      </p:cBhvr>
                                      <p:to>
                                        <p:strVal val="visible"/>
                                      </p:to>
                                    </p:set>
                                    <p:animEffect transition="in" filter="randombar(horizontal)">
                                      <p:cBhvr>
                                        <p:cTn id="19"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999333"/>
            <a:ext cx="1800200" cy="68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4" descr="https://upload.wikimedia.org/wikipedia/commons/thumb/1/10/Leibniz-Gemeinschaft_Logo.svg/2000px-Leibniz-Gemeinschaft_Logo.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5894098"/>
            <a:ext cx="1310926" cy="894707"/>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nvSpPr>
        <p:spPr>
          <a:xfrm>
            <a:off x="0" y="0"/>
            <a:ext cx="9144000" cy="648072"/>
          </a:xfrm>
          <a:prstGeom prst="rect">
            <a:avLst/>
          </a:prstGeom>
          <a:gradFill flip="none" rotWithShape="1">
            <a:gsLst>
              <a:gs pos="0">
                <a:srgbClr val="264796"/>
              </a:gs>
              <a:gs pos="92000">
                <a:schemeClr val="accent1">
                  <a:tint val="44500"/>
                  <a:satMod val="160000"/>
                </a:schemeClr>
              </a:gs>
              <a:gs pos="100000">
                <a:schemeClr val="accent1">
                  <a:tint val="23500"/>
                  <a:satMod val="160000"/>
                </a:schemeClr>
              </a:gs>
            </a:gsLst>
            <a:lin ang="16200000" scaled="1"/>
            <a:tileRect/>
          </a:gradFill>
        </p:spPr>
        <p:txBody>
          <a:bodyPr vert="horz" lIns="91440" tIns="45720" rIns="91440" bIns="45720" rtlCol="0" anchor="ctr">
            <a:noAutofit/>
          </a:bodyPr>
          <a:lstStyle>
            <a:lvl1pPr algn="ctr" defTabSz="914400" rtl="0" eaLnBrk="1" latinLnBrk="0" hangingPunct="1">
              <a:spcBef>
                <a:spcPct val="0"/>
              </a:spcBef>
              <a:buNone/>
              <a:defRPr sz="2800" u="none" kern="1200">
                <a:solidFill>
                  <a:schemeClr val="bg1"/>
                </a:solidFill>
                <a:latin typeface="Comic Sans MS" panose="030F0702030302020204" pitchFamily="66" charset="0"/>
                <a:ea typeface="+mj-ea"/>
                <a:cs typeface="+mj-cs"/>
              </a:defRPr>
            </a:lvl1pPr>
          </a:lstStyle>
          <a:p>
            <a:r>
              <a:rPr lang="en-US" b="1" dirty="0" smtClean="0">
                <a:latin typeface="Garamond Premr Pro" charset="0"/>
                <a:ea typeface="ＭＳ Ｐゴシック" charset="0"/>
              </a:rPr>
              <a:t>Response of the MLT to PJO events</a:t>
            </a:r>
            <a:endParaRPr lang="en-US" b="1" dirty="0">
              <a:latin typeface="Garamond Premr Pro" charset="0"/>
              <a:ea typeface="ＭＳ Ｐゴシック" charset="0"/>
            </a:endParaRPr>
          </a:p>
        </p:txBody>
      </p:sp>
      <p:sp>
        <p:nvSpPr>
          <p:cNvPr id="11" name="TextBox 10"/>
          <p:cNvSpPr txBox="1"/>
          <p:nvPr/>
        </p:nvSpPr>
        <p:spPr>
          <a:xfrm>
            <a:off x="1979712" y="6395558"/>
            <a:ext cx="5328592" cy="369332"/>
          </a:xfrm>
          <a:prstGeom prst="rect">
            <a:avLst/>
          </a:prstGeom>
          <a:noFill/>
        </p:spPr>
        <p:txBody>
          <a:bodyPr wrap="square" rtlCol="0">
            <a:spAutoFit/>
          </a:bodyPr>
          <a:lstStyle/>
          <a:p>
            <a:pPr algn="ctr"/>
            <a:r>
              <a:rPr lang="en-US" dirty="0">
                <a:solidFill>
                  <a:schemeClr val="tx2"/>
                </a:solidFill>
              </a:rPr>
              <a:t>4</a:t>
            </a:r>
            <a:r>
              <a:rPr lang="en-US" baseline="30000" dirty="0" smtClean="0">
                <a:solidFill>
                  <a:schemeClr val="tx2"/>
                </a:solidFill>
              </a:rPr>
              <a:t>th</a:t>
            </a:r>
            <a:r>
              <a:rPr lang="en-US" dirty="0" smtClean="0">
                <a:solidFill>
                  <a:schemeClr val="tx2"/>
                </a:solidFill>
              </a:rPr>
              <a:t> Colloquium SPP Dynamic Earth. Bad </a:t>
            </a:r>
            <a:r>
              <a:rPr lang="en-US" dirty="0" err="1" smtClean="0">
                <a:solidFill>
                  <a:schemeClr val="tx2"/>
                </a:solidFill>
              </a:rPr>
              <a:t>Aibling</a:t>
            </a:r>
            <a:r>
              <a:rPr lang="en-US" dirty="0" smtClean="0">
                <a:solidFill>
                  <a:schemeClr val="tx2"/>
                </a:solidFill>
              </a:rPr>
              <a:t>, 2019</a:t>
            </a:r>
          </a:p>
        </p:txBody>
      </p:sp>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392" y="980728"/>
            <a:ext cx="8417216" cy="443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392" y="979200"/>
            <a:ext cx="8417216" cy="443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63718" y="1844824"/>
            <a:ext cx="7816564" cy="3323987"/>
          </a:xfrm>
          <a:prstGeom prst="rect">
            <a:avLst/>
          </a:prstGeom>
          <a:solidFill>
            <a:schemeClr val="bg1"/>
          </a:solidFill>
        </p:spPr>
        <p:txBody>
          <a:bodyPr wrap="square" rtlCol="0">
            <a:spAutoFit/>
          </a:bodyPr>
          <a:lstStyle/>
          <a:p>
            <a:pPr algn="ctr"/>
            <a:endParaRPr lang="en-US" b="1" dirty="0" smtClean="0">
              <a:solidFill>
                <a:srgbClr val="264796"/>
              </a:solidFill>
            </a:endParaRPr>
          </a:p>
          <a:p>
            <a:pPr algn="ctr"/>
            <a:r>
              <a:rPr lang="en-US" b="1" dirty="0" smtClean="0">
                <a:solidFill>
                  <a:srgbClr val="264796"/>
                </a:solidFill>
              </a:rPr>
              <a:t>We </a:t>
            </a:r>
            <a:r>
              <a:rPr lang="en-US" b="1" dirty="0">
                <a:solidFill>
                  <a:srgbClr val="264796"/>
                </a:solidFill>
              </a:rPr>
              <a:t>are also extending to </a:t>
            </a:r>
            <a:r>
              <a:rPr lang="en-US" b="1" dirty="0" smtClean="0">
                <a:solidFill>
                  <a:srgbClr val="264796"/>
                </a:solidFill>
              </a:rPr>
              <a:t>other locations, </a:t>
            </a:r>
            <a:r>
              <a:rPr lang="en-US" b="1" dirty="0">
                <a:solidFill>
                  <a:srgbClr val="264796"/>
                </a:solidFill>
              </a:rPr>
              <a:t>in order to further understand </a:t>
            </a:r>
            <a:r>
              <a:rPr lang="en-US" b="1" dirty="0" smtClean="0">
                <a:solidFill>
                  <a:srgbClr val="264796"/>
                </a:solidFill>
              </a:rPr>
              <a:t>this type of </a:t>
            </a:r>
            <a:r>
              <a:rPr lang="en-US" b="1" dirty="0">
                <a:solidFill>
                  <a:srgbClr val="264796"/>
                </a:solidFill>
              </a:rPr>
              <a:t>phenomena. For </a:t>
            </a:r>
            <a:r>
              <a:rPr lang="en-US" b="1" dirty="0" smtClean="0">
                <a:solidFill>
                  <a:srgbClr val="264796"/>
                </a:solidFill>
              </a:rPr>
              <a:t>example, </a:t>
            </a:r>
            <a:r>
              <a:rPr lang="en-US" b="1" dirty="0">
                <a:solidFill>
                  <a:srgbClr val="264796"/>
                </a:solidFill>
              </a:rPr>
              <a:t>using a network of specular meteor radars located in very similar </a:t>
            </a:r>
            <a:r>
              <a:rPr lang="en-US" b="1" dirty="0" smtClean="0">
                <a:solidFill>
                  <a:srgbClr val="264796"/>
                </a:solidFill>
              </a:rPr>
              <a:t>latitudes but at different longitudinal sectors. </a:t>
            </a:r>
          </a:p>
          <a:p>
            <a:pPr algn="ctr"/>
            <a:endParaRPr lang="en-US" b="1" dirty="0" smtClean="0">
              <a:solidFill>
                <a:srgbClr val="264796"/>
              </a:solidFill>
            </a:endParaRPr>
          </a:p>
          <a:p>
            <a:pPr algn="ctr"/>
            <a:endParaRPr lang="en-US" b="1" dirty="0">
              <a:solidFill>
                <a:srgbClr val="264796"/>
              </a:solidFill>
            </a:endParaRPr>
          </a:p>
          <a:p>
            <a:pPr algn="ctr"/>
            <a:r>
              <a:rPr lang="en-US" sz="2800" b="1" dirty="0" smtClean="0">
                <a:solidFill>
                  <a:srgbClr val="FF0000"/>
                </a:solidFill>
              </a:rPr>
              <a:t>Please visit </a:t>
            </a:r>
            <a:r>
              <a:rPr lang="en-US" sz="2800" b="1" dirty="0" err="1" smtClean="0">
                <a:solidFill>
                  <a:srgbClr val="FF0000"/>
                </a:solidFill>
              </a:rPr>
              <a:t>Maosheng’s</a:t>
            </a:r>
            <a:r>
              <a:rPr lang="en-US" sz="2800" b="1" dirty="0" smtClean="0">
                <a:solidFill>
                  <a:srgbClr val="FF0000"/>
                </a:solidFill>
              </a:rPr>
              <a:t> poster </a:t>
            </a:r>
          </a:p>
          <a:p>
            <a:pPr algn="ctr"/>
            <a:r>
              <a:rPr lang="en-US" sz="2800" b="1" dirty="0" smtClean="0">
                <a:solidFill>
                  <a:srgbClr val="FF0000"/>
                </a:solidFill>
              </a:rPr>
              <a:t>(tomorrow morning)</a:t>
            </a:r>
          </a:p>
          <a:p>
            <a:pPr algn="ctr"/>
            <a:endParaRPr lang="en-US" sz="2800" b="1" dirty="0" smtClean="0">
              <a:solidFill>
                <a:srgbClr val="FF0000"/>
              </a:solidFill>
            </a:endParaRPr>
          </a:p>
          <a:p>
            <a:pPr algn="ctr"/>
            <a:endParaRPr lang="en-US" b="1" dirty="0">
              <a:solidFill>
                <a:srgbClr val="264796"/>
              </a:solidFill>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8260" y="5467083"/>
            <a:ext cx="2587480" cy="85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a:xfrm>
            <a:off x="2051720" y="6269957"/>
            <a:ext cx="547260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55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999333"/>
            <a:ext cx="1800200" cy="68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1" name="Straight Connector 30"/>
          <p:cNvCxnSpPr/>
          <p:nvPr/>
        </p:nvCxnSpPr>
        <p:spPr>
          <a:xfrm>
            <a:off x="2051720" y="6269957"/>
            <a:ext cx="547260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3" name="Picture 4" descr="https://upload.wikimedia.org/wikipedia/commons/thumb/1/10/Leibniz-Gemeinschaft_Logo.svg/2000px-Leibniz-Gemeinschaft_Logo.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5894098"/>
            <a:ext cx="1310926" cy="894707"/>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nvSpPr>
        <p:spPr>
          <a:xfrm>
            <a:off x="0" y="0"/>
            <a:ext cx="9144000" cy="648072"/>
          </a:xfrm>
          <a:prstGeom prst="rect">
            <a:avLst/>
          </a:prstGeom>
          <a:gradFill flip="none" rotWithShape="1">
            <a:gsLst>
              <a:gs pos="0">
                <a:srgbClr val="264796"/>
              </a:gs>
              <a:gs pos="92000">
                <a:schemeClr val="accent1">
                  <a:tint val="44500"/>
                  <a:satMod val="160000"/>
                </a:schemeClr>
              </a:gs>
              <a:gs pos="100000">
                <a:schemeClr val="accent1">
                  <a:tint val="23500"/>
                  <a:satMod val="160000"/>
                </a:schemeClr>
              </a:gs>
            </a:gsLst>
            <a:lin ang="16200000" scaled="1"/>
            <a:tileRect/>
          </a:gradFill>
        </p:spPr>
        <p:txBody>
          <a:bodyPr vert="horz" lIns="91440" tIns="45720" rIns="91440" bIns="45720" rtlCol="0" anchor="ctr">
            <a:noAutofit/>
          </a:bodyPr>
          <a:lstStyle>
            <a:lvl1pPr algn="ctr" defTabSz="914400" rtl="0" eaLnBrk="1" latinLnBrk="0" hangingPunct="1">
              <a:spcBef>
                <a:spcPct val="0"/>
              </a:spcBef>
              <a:buNone/>
              <a:defRPr sz="2800" u="none" kern="1200">
                <a:solidFill>
                  <a:schemeClr val="bg1"/>
                </a:solidFill>
                <a:latin typeface="Comic Sans MS" panose="030F0702030302020204" pitchFamily="66" charset="0"/>
                <a:ea typeface="+mj-ea"/>
                <a:cs typeface="+mj-cs"/>
              </a:defRPr>
            </a:lvl1pPr>
          </a:lstStyle>
          <a:p>
            <a:r>
              <a:rPr lang="en-US" b="1" dirty="0" smtClean="0">
                <a:latin typeface="Garamond Premr Pro" charset="0"/>
                <a:ea typeface="ＭＳ Ｐゴシック" charset="0"/>
              </a:rPr>
              <a:t>Response of the MLT to PJO events - Summary</a:t>
            </a:r>
            <a:endParaRPr lang="en-US" b="1" dirty="0">
              <a:latin typeface="Garamond Premr Pro" charset="0"/>
              <a:ea typeface="ＭＳ Ｐゴシック" charset="0"/>
            </a:endParaRPr>
          </a:p>
        </p:txBody>
      </p:sp>
      <p:sp>
        <p:nvSpPr>
          <p:cNvPr id="11" name="TextBox 10"/>
          <p:cNvSpPr txBox="1"/>
          <p:nvPr/>
        </p:nvSpPr>
        <p:spPr>
          <a:xfrm>
            <a:off x="1979712" y="6395558"/>
            <a:ext cx="5328592" cy="369332"/>
          </a:xfrm>
          <a:prstGeom prst="rect">
            <a:avLst/>
          </a:prstGeom>
          <a:noFill/>
        </p:spPr>
        <p:txBody>
          <a:bodyPr wrap="square" rtlCol="0">
            <a:spAutoFit/>
          </a:bodyPr>
          <a:lstStyle/>
          <a:p>
            <a:pPr algn="ctr"/>
            <a:r>
              <a:rPr lang="en-US" dirty="0">
                <a:solidFill>
                  <a:schemeClr val="tx2"/>
                </a:solidFill>
              </a:rPr>
              <a:t>4</a:t>
            </a:r>
            <a:r>
              <a:rPr lang="en-US" baseline="30000" dirty="0" smtClean="0">
                <a:solidFill>
                  <a:schemeClr val="tx2"/>
                </a:solidFill>
              </a:rPr>
              <a:t>th</a:t>
            </a:r>
            <a:r>
              <a:rPr lang="en-US" dirty="0" smtClean="0">
                <a:solidFill>
                  <a:schemeClr val="tx2"/>
                </a:solidFill>
              </a:rPr>
              <a:t> Colloquium SPP Dynamic Earth. Bad </a:t>
            </a:r>
            <a:r>
              <a:rPr lang="en-US" dirty="0" err="1" smtClean="0">
                <a:solidFill>
                  <a:schemeClr val="tx2"/>
                </a:solidFill>
              </a:rPr>
              <a:t>Aibling</a:t>
            </a:r>
            <a:r>
              <a:rPr lang="en-US" dirty="0" smtClean="0">
                <a:solidFill>
                  <a:schemeClr val="tx2"/>
                </a:solidFill>
              </a:rPr>
              <a:t>, 2019</a:t>
            </a: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863" y="836712"/>
            <a:ext cx="6772275"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537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nvSpPr>
        <p:spPr>
          <a:xfrm>
            <a:off x="0" y="1052736"/>
            <a:ext cx="9144000" cy="2088232"/>
          </a:xfrm>
          <a:prstGeom prst="rect">
            <a:avLst/>
          </a:prstGeom>
          <a:gradFill flip="none" rotWithShape="1">
            <a:gsLst>
              <a:gs pos="0">
                <a:srgbClr val="264796"/>
              </a:gs>
              <a:gs pos="92000">
                <a:schemeClr val="accent1">
                  <a:tint val="44500"/>
                  <a:satMod val="160000"/>
                </a:schemeClr>
              </a:gs>
              <a:gs pos="100000">
                <a:schemeClr val="accent1">
                  <a:tint val="23500"/>
                  <a:satMod val="160000"/>
                </a:schemeClr>
              </a:gs>
            </a:gsLst>
            <a:lin ang="16200000" scaled="1"/>
            <a:tileRect/>
          </a:gradFill>
        </p:spPr>
        <p:txBody>
          <a:bodyPr vert="horz" lIns="91440" tIns="45720" rIns="91440" bIns="45720" rtlCol="0" anchor="ctr">
            <a:noAutofit/>
          </a:bodyPr>
          <a:lstStyle>
            <a:lvl1pPr algn="ctr" defTabSz="914400" rtl="0" eaLnBrk="1" latinLnBrk="0" hangingPunct="1">
              <a:spcBef>
                <a:spcPct val="0"/>
              </a:spcBef>
              <a:buNone/>
              <a:defRPr sz="2800" u="none" kern="1200">
                <a:solidFill>
                  <a:schemeClr val="bg1"/>
                </a:solidFill>
                <a:latin typeface="Comic Sans MS" panose="030F0702030302020204" pitchFamily="66" charset="0"/>
                <a:ea typeface="+mj-ea"/>
                <a:cs typeface="+mj-cs"/>
              </a:defRPr>
            </a:lvl1pPr>
          </a:lstStyle>
          <a:p>
            <a:r>
              <a:rPr lang="en-US" sz="5400" b="1" dirty="0" smtClean="0">
                <a:latin typeface="+mj-lt"/>
                <a:ea typeface="Cambria Math" panose="02040503050406030204" pitchFamily="18" charset="0"/>
              </a:rPr>
              <a:t>Thank you!</a:t>
            </a:r>
            <a:endParaRPr lang="en-US" sz="5400" b="1" dirty="0">
              <a:latin typeface="+mj-lt"/>
              <a:ea typeface="Cambria Math" panose="02040503050406030204" pitchFamily="18" charset="0"/>
            </a:endParaRPr>
          </a:p>
        </p:txBody>
      </p:sp>
      <p:pic>
        <p:nvPicPr>
          <p:cNvPr id="13"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999333"/>
            <a:ext cx="1800200" cy="68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descr="https://upload.wikimedia.org/wikipedia/commons/thumb/1/10/Leibniz-Gemeinschaft_Logo.svg/2000px-Leibniz-Gemeinschaft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5894098"/>
            <a:ext cx="1310926" cy="894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762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999333"/>
            <a:ext cx="1800200" cy="68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4" descr="https://upload.wikimedia.org/wikipedia/commons/thumb/1/10/Leibniz-Gemeinschaft_Logo.svg/2000px-Leibniz-Gemeinschaft_Logo.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5894098"/>
            <a:ext cx="1310926" cy="894707"/>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nvSpPr>
        <p:spPr>
          <a:xfrm>
            <a:off x="0" y="0"/>
            <a:ext cx="9144000" cy="648072"/>
          </a:xfrm>
          <a:prstGeom prst="rect">
            <a:avLst/>
          </a:prstGeom>
          <a:gradFill flip="none" rotWithShape="1">
            <a:gsLst>
              <a:gs pos="0">
                <a:srgbClr val="264796"/>
              </a:gs>
              <a:gs pos="92000">
                <a:schemeClr val="accent1">
                  <a:tint val="44500"/>
                  <a:satMod val="160000"/>
                </a:schemeClr>
              </a:gs>
              <a:gs pos="100000">
                <a:schemeClr val="accent1">
                  <a:tint val="23500"/>
                  <a:satMod val="160000"/>
                </a:schemeClr>
              </a:gs>
            </a:gsLst>
            <a:lin ang="16200000" scaled="1"/>
            <a:tileRect/>
          </a:gradFill>
        </p:spPr>
        <p:txBody>
          <a:bodyPr vert="horz" lIns="91440" tIns="45720" rIns="91440" bIns="45720" rtlCol="0" anchor="ctr">
            <a:noAutofit/>
          </a:bodyPr>
          <a:lstStyle>
            <a:lvl1pPr algn="ctr" defTabSz="914400" rtl="0" eaLnBrk="1" latinLnBrk="0" hangingPunct="1">
              <a:spcBef>
                <a:spcPct val="0"/>
              </a:spcBef>
              <a:buNone/>
              <a:defRPr sz="2800" u="none" kern="1200">
                <a:solidFill>
                  <a:schemeClr val="bg1"/>
                </a:solidFill>
                <a:latin typeface="Comic Sans MS" panose="030F0702030302020204" pitchFamily="66" charset="0"/>
                <a:ea typeface="+mj-ea"/>
                <a:cs typeface="+mj-cs"/>
              </a:defRPr>
            </a:lvl1pPr>
          </a:lstStyle>
          <a:p>
            <a:endParaRPr lang="en-US" b="1" dirty="0">
              <a:latin typeface="Garamond Premr Pro" charset="0"/>
              <a:ea typeface="ＭＳ Ｐゴシック"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531" y="1536721"/>
            <a:ext cx="9577063" cy="3113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6547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1060</Words>
  <Application>Microsoft Office PowerPoint</Application>
  <PresentationFormat>On-screen Show (4:3)</PresentationFormat>
  <Paragraphs>93</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Fede Conte</dc:creator>
  <cp:lastModifiedBy>Fede Conte</cp:lastModifiedBy>
  <cp:revision>137</cp:revision>
  <dcterms:created xsi:type="dcterms:W3CDTF">2017-05-31T08:45:18Z</dcterms:created>
  <dcterms:modified xsi:type="dcterms:W3CDTF">2019-06-04T13:02:17Z</dcterms:modified>
</cp:coreProperties>
</file>